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Glacial Indifference Bold" charset="1" panose="000008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Glacial Indifference" charset="1" panose="00000000000000000000"/>
      <p:regular r:id="rId38"/>
    </p:embeddedFont>
    <p:embeddedFont>
      <p:font typeface="Open Sans Bold" charset="1" panose="020B0806030504020204"/>
      <p:regular r:id="rId39"/>
    </p:embeddedFont>
    <p:embeddedFont>
      <p:font typeface="Open Sans" charset="1" panose="020B0606030504020204"/>
      <p:regular r:id="rId40"/>
    </p:embeddedFont>
    <p:embeddedFont>
      <p:font typeface="Source Sans Pro" charset="1" panose="020B0503030403020204"/>
      <p:regular r:id="rId41"/>
    </p:embeddedFont>
    <p:embeddedFont>
      <p:font typeface="Source Sans Pro Bold" charset="1" panose="020B0703030403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5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6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69.png" Type="http://schemas.openxmlformats.org/officeDocument/2006/relationships/image"/><Relationship Id="rId13" Target="../media/image70.png" Type="http://schemas.openxmlformats.org/officeDocument/2006/relationships/image"/><Relationship Id="rId14"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svg" Type="http://schemas.openxmlformats.org/officeDocument/2006/relationships/image"/><Relationship Id="rId12" Target="../media/image76.png" Type="http://schemas.openxmlformats.org/officeDocument/2006/relationships/image"/><Relationship Id="rId13" Target="../media/image77.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8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243506">
            <a:off x="333005" y="3674000"/>
            <a:ext cx="13868102" cy="12848701"/>
          </a:xfrm>
          <a:custGeom>
            <a:avLst/>
            <a:gdLst/>
            <a:ahLst/>
            <a:cxnLst/>
            <a:rect r="r" b="b" t="t" l="l"/>
            <a:pathLst>
              <a:path h="12848701" w="13868102">
                <a:moveTo>
                  <a:pt x="0" y="0"/>
                </a:moveTo>
                <a:lnTo>
                  <a:pt x="13868103" y="0"/>
                </a:lnTo>
                <a:lnTo>
                  <a:pt x="13868103" y="12848701"/>
                </a:lnTo>
                <a:lnTo>
                  <a:pt x="0" y="12848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515372" y="-37346"/>
            <a:ext cx="12630585" cy="10361691"/>
            <a:chOff x="0" y="0"/>
            <a:chExt cx="3326574" cy="2729005"/>
          </a:xfrm>
        </p:grpSpPr>
        <p:sp>
          <p:nvSpPr>
            <p:cNvPr name="Freeform 4" id="4"/>
            <p:cNvSpPr/>
            <p:nvPr/>
          </p:nvSpPr>
          <p:spPr>
            <a:xfrm flipH="false" flipV="false" rot="0">
              <a:off x="0" y="0"/>
              <a:ext cx="3326574" cy="2729005"/>
            </a:xfrm>
            <a:custGeom>
              <a:avLst/>
              <a:gdLst/>
              <a:ahLst/>
              <a:cxnLst/>
              <a:rect r="r" b="b" t="t" l="l"/>
              <a:pathLst>
                <a:path h="2729005" w="3326574">
                  <a:moveTo>
                    <a:pt x="31260" y="0"/>
                  </a:moveTo>
                  <a:lnTo>
                    <a:pt x="3295313" y="0"/>
                  </a:lnTo>
                  <a:cubicBezTo>
                    <a:pt x="3312578" y="0"/>
                    <a:pt x="3326574" y="13996"/>
                    <a:pt x="3326574" y="31260"/>
                  </a:cubicBezTo>
                  <a:lnTo>
                    <a:pt x="3326574" y="2697745"/>
                  </a:lnTo>
                  <a:cubicBezTo>
                    <a:pt x="3326574" y="2715009"/>
                    <a:pt x="3312578" y="2729005"/>
                    <a:pt x="3295313" y="2729005"/>
                  </a:cubicBezTo>
                  <a:lnTo>
                    <a:pt x="31260" y="2729005"/>
                  </a:lnTo>
                  <a:cubicBezTo>
                    <a:pt x="13996" y="2729005"/>
                    <a:pt x="0" y="2715009"/>
                    <a:pt x="0" y="2697745"/>
                  </a:cubicBezTo>
                  <a:lnTo>
                    <a:pt x="0" y="31260"/>
                  </a:lnTo>
                  <a:cubicBezTo>
                    <a:pt x="0" y="13996"/>
                    <a:pt x="13996" y="0"/>
                    <a:pt x="31260" y="0"/>
                  </a:cubicBezTo>
                  <a:close/>
                </a:path>
              </a:pathLst>
            </a:custGeom>
            <a:solidFill>
              <a:srgbClr val="004877"/>
            </a:solidFill>
          </p:spPr>
        </p:sp>
        <p:sp>
          <p:nvSpPr>
            <p:cNvPr name="TextBox 5" id="5"/>
            <p:cNvSpPr txBox="true"/>
            <p:nvPr/>
          </p:nvSpPr>
          <p:spPr>
            <a:xfrm>
              <a:off x="0" y="-38100"/>
              <a:ext cx="3326574" cy="276710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735602" y="675804"/>
            <a:ext cx="1435262" cy="14352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12085739" y="1197281"/>
            <a:ext cx="5173561" cy="517356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23529" t="0" r="-23529" b="0"/>
              </a:stretch>
            </a:blipFill>
          </p:spPr>
        </p:sp>
      </p:grpSp>
      <p:sp>
        <p:nvSpPr>
          <p:cNvPr name="TextBox 11" id="11"/>
          <p:cNvSpPr txBox="true"/>
          <p:nvPr/>
        </p:nvSpPr>
        <p:spPr>
          <a:xfrm rot="0">
            <a:off x="1790638" y="1231510"/>
            <a:ext cx="10031416" cy="5006972"/>
          </a:xfrm>
          <a:prstGeom prst="rect">
            <a:avLst/>
          </a:prstGeom>
        </p:spPr>
        <p:txBody>
          <a:bodyPr anchor="t" rtlCol="false" tIns="0" lIns="0" bIns="0" rIns="0">
            <a:spAutoFit/>
          </a:bodyPr>
          <a:lstStyle/>
          <a:p>
            <a:pPr algn="l">
              <a:lnSpc>
                <a:spcPts val="13300"/>
              </a:lnSpc>
            </a:pPr>
            <a:r>
              <a:rPr lang="en-US" sz="9500" b="true">
                <a:solidFill>
                  <a:srgbClr val="004877"/>
                </a:solidFill>
                <a:latin typeface="Glacial Indifference Bold"/>
                <a:ea typeface="Glacial Indifference Bold"/>
                <a:cs typeface="Glacial Indifference Bold"/>
                <a:sym typeface="Glacial Indifference Bold"/>
              </a:rPr>
              <a:t>Energy Consumption Data Analysis</a:t>
            </a:r>
          </a:p>
        </p:txBody>
      </p:sp>
      <p:grpSp>
        <p:nvGrpSpPr>
          <p:cNvPr name="Group 12" id="12"/>
          <p:cNvGrpSpPr>
            <a:grpSpLocks noChangeAspect="true"/>
          </p:cNvGrpSpPr>
          <p:nvPr/>
        </p:nvGrpSpPr>
        <p:grpSpPr>
          <a:xfrm rot="0">
            <a:off x="13605423" y="6970681"/>
            <a:ext cx="2743928" cy="2743928"/>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25000" t="0" r="-25000" b="0"/>
              </a:stretch>
            </a:blipFill>
          </p:spPr>
        </p:sp>
      </p:grpSp>
      <p:grpSp>
        <p:nvGrpSpPr>
          <p:cNvPr name="Group 14" id="14"/>
          <p:cNvGrpSpPr/>
          <p:nvPr/>
        </p:nvGrpSpPr>
        <p:grpSpPr>
          <a:xfrm rot="0">
            <a:off x="-834073" y="-463142"/>
            <a:ext cx="2277892" cy="22778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4922901" y="374694"/>
            <a:ext cx="1555721" cy="822587"/>
          </a:xfrm>
          <a:custGeom>
            <a:avLst/>
            <a:gdLst/>
            <a:ahLst/>
            <a:cxnLst/>
            <a:rect r="r" b="b" t="t" l="l"/>
            <a:pathLst>
              <a:path h="822587" w="1555721">
                <a:moveTo>
                  <a:pt x="0" y="0"/>
                </a:moveTo>
                <a:lnTo>
                  <a:pt x="1555721" y="0"/>
                </a:lnTo>
                <a:lnTo>
                  <a:pt x="1555721" y="822587"/>
                </a:lnTo>
                <a:lnTo>
                  <a:pt x="0" y="8225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1060693">
            <a:off x="-1019336" y="8233408"/>
            <a:ext cx="2648419" cy="2479582"/>
          </a:xfrm>
          <a:custGeom>
            <a:avLst/>
            <a:gdLst/>
            <a:ahLst/>
            <a:cxnLst/>
            <a:rect r="r" b="b" t="t" l="l"/>
            <a:pathLst>
              <a:path h="2479582" w="2648419">
                <a:moveTo>
                  <a:pt x="0" y="0"/>
                </a:moveTo>
                <a:lnTo>
                  <a:pt x="2648419" y="0"/>
                </a:lnTo>
                <a:lnTo>
                  <a:pt x="2648419" y="2479582"/>
                </a:lnTo>
                <a:lnTo>
                  <a:pt x="0" y="24795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1410853">
            <a:off x="16659287" y="8640430"/>
            <a:ext cx="1908728" cy="1998668"/>
          </a:xfrm>
          <a:custGeom>
            <a:avLst/>
            <a:gdLst/>
            <a:ahLst/>
            <a:cxnLst/>
            <a:rect r="r" b="b" t="t" l="l"/>
            <a:pathLst>
              <a:path h="1998668" w="1908728">
                <a:moveTo>
                  <a:pt x="0" y="0"/>
                </a:moveTo>
                <a:lnTo>
                  <a:pt x="1908728" y="0"/>
                </a:lnTo>
                <a:lnTo>
                  <a:pt x="1908728" y="1998668"/>
                </a:lnTo>
                <a:lnTo>
                  <a:pt x="0" y="19986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6735797" y="7483431"/>
            <a:ext cx="3816151" cy="1384299"/>
          </a:xfrm>
          <a:prstGeom prst="rect">
            <a:avLst/>
          </a:prstGeom>
        </p:spPr>
        <p:txBody>
          <a:bodyPr anchor="t" rtlCol="false" tIns="0" lIns="0" bIns="0" rIns="0">
            <a:spAutoFit/>
          </a:bodyPr>
          <a:lstStyle/>
          <a:p>
            <a:pPr algn="l">
              <a:lnSpc>
                <a:spcPts val="5600"/>
              </a:lnSpc>
            </a:pPr>
            <a:r>
              <a:rPr lang="en-US" sz="4000">
                <a:solidFill>
                  <a:srgbClr val="004877"/>
                </a:solidFill>
                <a:latin typeface="Montserrat"/>
                <a:ea typeface="Montserrat"/>
                <a:cs typeface="Montserrat"/>
                <a:sym typeface="Montserrat"/>
              </a:rPr>
              <a:t>Presented By</a:t>
            </a:r>
          </a:p>
          <a:p>
            <a:pPr algn="l">
              <a:lnSpc>
                <a:spcPts val="5600"/>
              </a:lnSpc>
            </a:pPr>
            <a:r>
              <a:rPr lang="en-US" sz="4000" b="true">
                <a:solidFill>
                  <a:srgbClr val="004877"/>
                </a:solidFill>
                <a:latin typeface="Montserrat Bold"/>
                <a:ea typeface="Montserrat Bold"/>
                <a:cs typeface="Montserrat Bold"/>
                <a:sym typeface="Montserrat Bold"/>
              </a:rPr>
              <a:t>Manar Sabri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0800000">
            <a:off x="-1141012" y="5800993"/>
            <a:ext cx="5764898" cy="5341139"/>
          </a:xfrm>
          <a:custGeom>
            <a:avLst/>
            <a:gdLst/>
            <a:ahLst/>
            <a:cxnLst/>
            <a:rect r="r" b="b" t="t" l="l"/>
            <a:pathLst>
              <a:path h="5341139" w="5764898">
                <a:moveTo>
                  <a:pt x="0" y="0"/>
                </a:moveTo>
                <a:lnTo>
                  <a:pt x="5764899" y="0"/>
                </a:lnTo>
                <a:lnTo>
                  <a:pt x="5764899" y="5341139"/>
                </a:lnTo>
                <a:lnTo>
                  <a:pt x="0" y="5341139"/>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497094" y="480326"/>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75555" y="988729"/>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86535">
            <a:off x="-69377" y="8667335"/>
            <a:ext cx="1776459" cy="1860166"/>
          </a:xfrm>
          <a:custGeom>
            <a:avLst/>
            <a:gdLst/>
            <a:ahLst/>
            <a:cxnLst/>
            <a:rect r="r" b="b" t="t" l="l"/>
            <a:pathLst>
              <a:path h="1860166" w="1776459">
                <a:moveTo>
                  <a:pt x="0" y="0"/>
                </a:moveTo>
                <a:lnTo>
                  <a:pt x="1776459" y="0"/>
                </a:lnTo>
                <a:lnTo>
                  <a:pt x="1776459" y="1860166"/>
                </a:lnTo>
                <a:lnTo>
                  <a:pt x="0" y="186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185884">
            <a:off x="13126070" y="-2214206"/>
            <a:ext cx="5871553" cy="5055357"/>
          </a:xfrm>
          <a:custGeom>
            <a:avLst/>
            <a:gdLst/>
            <a:ahLst/>
            <a:cxnLst/>
            <a:rect r="r" b="b" t="t" l="l"/>
            <a:pathLst>
              <a:path h="5055357" w="5871553">
                <a:moveTo>
                  <a:pt x="0" y="0"/>
                </a:moveTo>
                <a:lnTo>
                  <a:pt x="5871553" y="0"/>
                </a:lnTo>
                <a:lnTo>
                  <a:pt x="5871553" y="5055357"/>
                </a:lnTo>
                <a:lnTo>
                  <a:pt x="0" y="50553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099082" y="2015324"/>
            <a:ext cx="9176583" cy="5994644"/>
          </a:xfrm>
          <a:custGeom>
            <a:avLst/>
            <a:gdLst/>
            <a:ahLst/>
            <a:cxnLst/>
            <a:rect r="r" b="b" t="t" l="l"/>
            <a:pathLst>
              <a:path h="5994644" w="9176583">
                <a:moveTo>
                  <a:pt x="0" y="0"/>
                </a:moveTo>
                <a:lnTo>
                  <a:pt x="9176583" y="0"/>
                </a:lnTo>
                <a:lnTo>
                  <a:pt x="9176583" y="5994643"/>
                </a:lnTo>
                <a:lnTo>
                  <a:pt x="0" y="5994643"/>
                </a:lnTo>
                <a:lnTo>
                  <a:pt x="0" y="0"/>
                </a:lnTo>
                <a:close/>
              </a:path>
            </a:pathLst>
          </a:custGeom>
          <a:blipFill>
            <a:blip r:embed="rId12"/>
            <a:stretch>
              <a:fillRect l="0" t="0" r="0" b="0"/>
            </a:stretch>
          </a:blipFill>
        </p:spPr>
      </p:sp>
      <p:sp>
        <p:nvSpPr>
          <p:cNvPr name="TextBox 11" id="11"/>
          <p:cNvSpPr txBox="true"/>
          <p:nvPr/>
        </p:nvSpPr>
        <p:spPr>
          <a:xfrm rot="0">
            <a:off x="4120622" y="393382"/>
            <a:ext cx="8875802" cy="1137285"/>
          </a:xfrm>
          <a:prstGeom prst="rect">
            <a:avLst/>
          </a:prstGeom>
        </p:spPr>
        <p:txBody>
          <a:bodyPr anchor="t" rtlCol="false" tIns="0" lIns="0" bIns="0" rIns="0">
            <a:spAutoFit/>
          </a:bodyPr>
          <a:lstStyle/>
          <a:p>
            <a:pPr algn="ctr">
              <a:lnSpc>
                <a:spcPts val="9240"/>
              </a:lnSpc>
            </a:pPr>
            <a:r>
              <a:rPr lang="en-US" sz="6600" b="true">
                <a:solidFill>
                  <a:srgbClr val="004877"/>
                </a:solidFill>
                <a:latin typeface="Glacial Indifference Bold"/>
                <a:ea typeface="Glacial Indifference Bold"/>
                <a:cs typeface="Glacial Indifference Bold"/>
                <a:sym typeface="Glacial Indifference Bold"/>
              </a:rPr>
              <a:t>Outliers Detection</a:t>
            </a:r>
          </a:p>
        </p:txBody>
      </p:sp>
      <p:sp>
        <p:nvSpPr>
          <p:cNvPr name="TextBox 12" id="12"/>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08</a:t>
            </a:r>
          </a:p>
        </p:txBody>
      </p:sp>
      <p:sp>
        <p:nvSpPr>
          <p:cNvPr name="TextBox 13" id="13"/>
          <p:cNvSpPr txBox="true"/>
          <p:nvPr/>
        </p:nvSpPr>
        <p:spPr>
          <a:xfrm rot="0">
            <a:off x="11247090" y="3917950"/>
            <a:ext cx="6914467" cy="26130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Open Sans"/>
                <a:ea typeface="Open Sans"/>
                <a:cs typeface="Open Sans"/>
                <a:sym typeface="Open Sans"/>
              </a:rPr>
              <a:t>The presence of outliers in energy consumption (KWH/hh) likely impacts the cost calculations.</a:t>
            </a:r>
          </a:p>
          <a:p>
            <a:pPr algn="l" marL="539746" indent="-269873" lvl="1">
              <a:lnSpc>
                <a:spcPts val="3499"/>
              </a:lnSpc>
              <a:buFont typeface="Arial"/>
              <a:buChar char="•"/>
            </a:pPr>
            <a:r>
              <a:rPr lang="en-US" sz="2499">
                <a:solidFill>
                  <a:srgbClr val="000000"/>
                </a:solidFill>
                <a:latin typeface="Open Sans"/>
                <a:ea typeface="Open Sans"/>
                <a:cs typeface="Open Sans"/>
                <a:sym typeface="Open Sans"/>
              </a:rPr>
              <a:t>These outliers might indicate periods of abnormal energy usage, such as peak demands or unusual site-specific behavior.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0800000">
            <a:off x="-1141012" y="5800993"/>
            <a:ext cx="5764898" cy="5341139"/>
          </a:xfrm>
          <a:custGeom>
            <a:avLst/>
            <a:gdLst/>
            <a:ahLst/>
            <a:cxnLst/>
            <a:rect r="r" b="b" t="t" l="l"/>
            <a:pathLst>
              <a:path h="5341139" w="5764898">
                <a:moveTo>
                  <a:pt x="0" y="0"/>
                </a:moveTo>
                <a:lnTo>
                  <a:pt x="5764899" y="0"/>
                </a:lnTo>
                <a:lnTo>
                  <a:pt x="5764899" y="5341139"/>
                </a:lnTo>
                <a:lnTo>
                  <a:pt x="0" y="5341139"/>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497094" y="480326"/>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75555" y="988729"/>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86535">
            <a:off x="-69377" y="8667335"/>
            <a:ext cx="1776459" cy="1860166"/>
          </a:xfrm>
          <a:custGeom>
            <a:avLst/>
            <a:gdLst/>
            <a:ahLst/>
            <a:cxnLst/>
            <a:rect r="r" b="b" t="t" l="l"/>
            <a:pathLst>
              <a:path h="1860166" w="1776459">
                <a:moveTo>
                  <a:pt x="0" y="0"/>
                </a:moveTo>
                <a:lnTo>
                  <a:pt x="1776459" y="0"/>
                </a:lnTo>
                <a:lnTo>
                  <a:pt x="1776459" y="1860166"/>
                </a:lnTo>
                <a:lnTo>
                  <a:pt x="0" y="186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185884">
            <a:off x="13126070" y="-2214206"/>
            <a:ext cx="5871553" cy="5055357"/>
          </a:xfrm>
          <a:custGeom>
            <a:avLst/>
            <a:gdLst/>
            <a:ahLst/>
            <a:cxnLst/>
            <a:rect r="r" b="b" t="t" l="l"/>
            <a:pathLst>
              <a:path h="5055357" w="5871553">
                <a:moveTo>
                  <a:pt x="0" y="0"/>
                </a:moveTo>
                <a:lnTo>
                  <a:pt x="5871553" y="0"/>
                </a:lnTo>
                <a:lnTo>
                  <a:pt x="5871553" y="5055357"/>
                </a:lnTo>
                <a:lnTo>
                  <a:pt x="0" y="50553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107918" y="2501114"/>
            <a:ext cx="11301259" cy="6159186"/>
          </a:xfrm>
          <a:custGeom>
            <a:avLst/>
            <a:gdLst/>
            <a:ahLst/>
            <a:cxnLst/>
            <a:rect r="r" b="b" t="t" l="l"/>
            <a:pathLst>
              <a:path h="6159186" w="11301259">
                <a:moveTo>
                  <a:pt x="0" y="0"/>
                </a:moveTo>
                <a:lnTo>
                  <a:pt x="11301259" y="0"/>
                </a:lnTo>
                <a:lnTo>
                  <a:pt x="11301259" y="6159186"/>
                </a:lnTo>
                <a:lnTo>
                  <a:pt x="0" y="6159186"/>
                </a:lnTo>
                <a:lnTo>
                  <a:pt x="0" y="0"/>
                </a:lnTo>
                <a:close/>
              </a:path>
            </a:pathLst>
          </a:custGeom>
          <a:blipFill>
            <a:blip r:embed="rId12"/>
            <a:stretch>
              <a:fillRect l="0" t="0" r="0" b="0"/>
            </a:stretch>
          </a:blipFill>
        </p:spPr>
      </p:sp>
      <p:sp>
        <p:nvSpPr>
          <p:cNvPr name="TextBox 11" id="11"/>
          <p:cNvSpPr txBox="true"/>
          <p:nvPr/>
        </p:nvSpPr>
        <p:spPr>
          <a:xfrm rot="0">
            <a:off x="4120622" y="393382"/>
            <a:ext cx="8875802" cy="1137285"/>
          </a:xfrm>
          <a:prstGeom prst="rect">
            <a:avLst/>
          </a:prstGeom>
        </p:spPr>
        <p:txBody>
          <a:bodyPr anchor="t" rtlCol="false" tIns="0" lIns="0" bIns="0" rIns="0">
            <a:spAutoFit/>
          </a:bodyPr>
          <a:lstStyle/>
          <a:p>
            <a:pPr algn="ctr">
              <a:lnSpc>
                <a:spcPts val="9240"/>
              </a:lnSpc>
            </a:pPr>
            <a:r>
              <a:rPr lang="en-US" sz="6600" b="true">
                <a:solidFill>
                  <a:srgbClr val="004877"/>
                </a:solidFill>
                <a:latin typeface="Glacial Indifference Bold"/>
                <a:ea typeface="Glacial Indifference Bold"/>
                <a:cs typeface="Glacial Indifference Bold"/>
                <a:sym typeface="Glacial Indifference Bold"/>
              </a:rPr>
              <a:t>Outliers Handling</a:t>
            </a:r>
          </a:p>
        </p:txBody>
      </p:sp>
      <p:sp>
        <p:nvSpPr>
          <p:cNvPr name="TextBox 12" id="12"/>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5045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6812873" y="706236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38070" y="3438075"/>
            <a:ext cx="13997619" cy="5194085"/>
          </a:xfrm>
          <a:custGeom>
            <a:avLst/>
            <a:gdLst/>
            <a:ahLst/>
            <a:cxnLst/>
            <a:rect r="r" b="b" t="t" l="l"/>
            <a:pathLst>
              <a:path h="5194085" w="13997619">
                <a:moveTo>
                  <a:pt x="0" y="0"/>
                </a:moveTo>
                <a:lnTo>
                  <a:pt x="13997620" y="0"/>
                </a:lnTo>
                <a:lnTo>
                  <a:pt x="13997620" y="5194085"/>
                </a:lnTo>
                <a:lnTo>
                  <a:pt x="0" y="5194085"/>
                </a:lnTo>
                <a:lnTo>
                  <a:pt x="0" y="0"/>
                </a:lnTo>
                <a:close/>
              </a:path>
            </a:pathLst>
          </a:custGeom>
          <a:blipFill>
            <a:blip r:embed="rId10"/>
            <a:stretch>
              <a:fillRect l="0" t="0" r="0" b="0"/>
            </a:stretch>
          </a:blipFill>
        </p:spPr>
      </p:sp>
      <p:sp>
        <p:nvSpPr>
          <p:cNvPr name="TextBox 17" id="17"/>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8" id="18"/>
          <p:cNvSpPr txBox="true"/>
          <p:nvPr/>
        </p:nvSpPr>
        <p:spPr>
          <a:xfrm rot="0">
            <a:off x="-85725" y="2342380"/>
            <a:ext cx="7432912" cy="688975"/>
          </a:xfrm>
          <a:prstGeom prst="rect">
            <a:avLst/>
          </a:prstGeom>
        </p:spPr>
        <p:txBody>
          <a:bodyPr anchor="t" rtlCol="false" tIns="0" lIns="0" bIns="0" rIns="0">
            <a:spAutoFit/>
          </a:bodyPr>
          <a:lstStyle/>
          <a:p>
            <a:pPr algn="just" marL="863599" indent="-431800" lvl="1">
              <a:lnSpc>
                <a:spcPts val="5599"/>
              </a:lnSpc>
              <a:buAutoNum type="arabicPeriod" startAt="1"/>
            </a:pPr>
            <a:r>
              <a:rPr lang="en-US" b="true" sz="3999">
                <a:solidFill>
                  <a:srgbClr val="004877"/>
                </a:solidFill>
                <a:latin typeface="Glacial Indifference Bold"/>
                <a:ea typeface="Glacial Indifference Bold"/>
                <a:cs typeface="Glacial Indifference Bold"/>
                <a:sym typeface="Glacial Indifference Bold"/>
              </a:rPr>
              <a:t>Hourly/Daily Aggregations</a:t>
            </a:r>
          </a:p>
        </p:txBody>
      </p:sp>
      <p:sp>
        <p:nvSpPr>
          <p:cNvPr name="TextBox 19" id="19"/>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5045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6812873" y="706236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24867" y="3458550"/>
            <a:ext cx="14704180" cy="5459702"/>
          </a:xfrm>
          <a:custGeom>
            <a:avLst/>
            <a:gdLst/>
            <a:ahLst/>
            <a:cxnLst/>
            <a:rect r="r" b="b" t="t" l="l"/>
            <a:pathLst>
              <a:path h="5459702" w="14704180">
                <a:moveTo>
                  <a:pt x="0" y="0"/>
                </a:moveTo>
                <a:lnTo>
                  <a:pt x="14704180" y="0"/>
                </a:lnTo>
                <a:lnTo>
                  <a:pt x="14704180" y="5459702"/>
                </a:lnTo>
                <a:lnTo>
                  <a:pt x="0" y="5459702"/>
                </a:lnTo>
                <a:lnTo>
                  <a:pt x="0" y="0"/>
                </a:lnTo>
                <a:close/>
              </a:path>
            </a:pathLst>
          </a:custGeom>
          <a:blipFill>
            <a:blip r:embed="rId10"/>
            <a:stretch>
              <a:fillRect l="0" t="0" r="0" b="0"/>
            </a:stretch>
          </a:blipFill>
        </p:spPr>
      </p:sp>
      <p:sp>
        <p:nvSpPr>
          <p:cNvPr name="TextBox 17" id="17"/>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8" id="18"/>
          <p:cNvSpPr txBox="true"/>
          <p:nvPr/>
        </p:nvSpPr>
        <p:spPr>
          <a:xfrm rot="0">
            <a:off x="-85725" y="2342380"/>
            <a:ext cx="7432912" cy="688975"/>
          </a:xfrm>
          <a:prstGeom prst="rect">
            <a:avLst/>
          </a:prstGeom>
        </p:spPr>
        <p:txBody>
          <a:bodyPr anchor="t" rtlCol="false" tIns="0" lIns="0" bIns="0" rIns="0">
            <a:spAutoFit/>
          </a:bodyPr>
          <a:lstStyle/>
          <a:p>
            <a:pPr algn="just" marL="863599" indent="-431800" lvl="1">
              <a:lnSpc>
                <a:spcPts val="5599"/>
              </a:lnSpc>
              <a:buAutoNum type="arabicPeriod" startAt="1"/>
            </a:pPr>
            <a:r>
              <a:rPr lang="en-US" b="true" sz="3999">
                <a:solidFill>
                  <a:srgbClr val="004877"/>
                </a:solidFill>
                <a:latin typeface="Glacial Indifference Bold"/>
                <a:ea typeface="Glacial Indifference Bold"/>
                <a:cs typeface="Glacial Indifference Bold"/>
                <a:sym typeface="Glacial Indifference Bold"/>
              </a:rPr>
              <a:t>Hourly/Daily Aggregations</a:t>
            </a:r>
          </a:p>
        </p:txBody>
      </p:sp>
      <p:sp>
        <p:nvSpPr>
          <p:cNvPr name="TextBox 19" id="19"/>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6812873" y="706236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52213" y="3291725"/>
            <a:ext cx="8568769" cy="4705940"/>
          </a:xfrm>
          <a:custGeom>
            <a:avLst/>
            <a:gdLst/>
            <a:ahLst/>
            <a:cxnLst/>
            <a:rect r="r" b="b" t="t" l="l"/>
            <a:pathLst>
              <a:path h="4705940" w="8568769">
                <a:moveTo>
                  <a:pt x="0" y="0"/>
                </a:moveTo>
                <a:lnTo>
                  <a:pt x="8568769" y="0"/>
                </a:lnTo>
                <a:lnTo>
                  <a:pt x="8568769" y="4705940"/>
                </a:lnTo>
                <a:lnTo>
                  <a:pt x="0" y="4705940"/>
                </a:lnTo>
                <a:lnTo>
                  <a:pt x="0" y="0"/>
                </a:lnTo>
                <a:close/>
              </a:path>
            </a:pathLst>
          </a:custGeom>
          <a:blipFill>
            <a:blip r:embed="rId10"/>
            <a:stretch>
              <a:fillRect l="0" t="0" r="0" b="0"/>
            </a:stretch>
          </a:blipFill>
        </p:spPr>
      </p:sp>
      <p:sp>
        <p:nvSpPr>
          <p:cNvPr name="TextBox 17" id="17"/>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8" id="18"/>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2.</a:t>
            </a:r>
            <a:r>
              <a:rPr lang="en-US" sz="3999" b="true">
                <a:solidFill>
                  <a:srgbClr val="004877"/>
                </a:solidFill>
                <a:latin typeface="Glacial Indifference Bold"/>
                <a:ea typeface="Glacial Indifference Bold"/>
                <a:cs typeface="Glacial Indifference Bold"/>
                <a:sym typeface="Glacial Indifference Bold"/>
              </a:rPr>
              <a:t> Time-Based Trends</a:t>
            </a:r>
          </a:p>
        </p:txBody>
      </p:sp>
      <p:sp>
        <p:nvSpPr>
          <p:cNvPr name="TextBox 19" id="19"/>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12</a:t>
            </a:r>
          </a:p>
        </p:txBody>
      </p:sp>
      <p:sp>
        <p:nvSpPr>
          <p:cNvPr name="TextBox 20" id="20"/>
          <p:cNvSpPr txBox="true"/>
          <p:nvPr/>
        </p:nvSpPr>
        <p:spPr>
          <a:xfrm rot="0">
            <a:off x="9754332" y="4031448"/>
            <a:ext cx="7884665" cy="27158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Open Sans"/>
                <a:ea typeface="Open Sans"/>
                <a:cs typeface="Open Sans"/>
                <a:sym typeface="Open Sans"/>
              </a:rPr>
              <a:t>The spikes in demand prices indicate periods of high volatility, which may coincide with supply-demand imbalances, seasonal changes, or external market factors.</a:t>
            </a:r>
          </a:p>
          <a:p>
            <a:pPr algn="l" marL="474978" indent="-237489" lvl="1">
              <a:lnSpc>
                <a:spcPts val="3079"/>
              </a:lnSpc>
              <a:buFont typeface="Arial"/>
              <a:buChar char="•"/>
            </a:pPr>
            <a:r>
              <a:rPr lang="en-US" sz="2199">
                <a:solidFill>
                  <a:srgbClr val="000000"/>
                </a:solidFill>
                <a:latin typeface="Open Sans"/>
                <a:ea typeface="Open Sans"/>
                <a:cs typeface="Open Sans"/>
                <a:sym typeface="Open Sans"/>
              </a:rPr>
              <a:t>Energy usage does not appear to correlate strongly with these demand price spikes, indicating other factors may drive pricing fluctuations.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6812873" y="706236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6897136" y="2748780"/>
            <a:ext cx="10138770" cy="6222670"/>
          </a:xfrm>
          <a:custGeom>
            <a:avLst/>
            <a:gdLst/>
            <a:ahLst/>
            <a:cxnLst/>
            <a:rect r="r" b="b" t="t" l="l"/>
            <a:pathLst>
              <a:path h="6222670" w="10138770">
                <a:moveTo>
                  <a:pt x="0" y="0"/>
                </a:moveTo>
                <a:lnTo>
                  <a:pt x="10138770" y="0"/>
                </a:lnTo>
                <a:lnTo>
                  <a:pt x="10138770" y="6222670"/>
                </a:lnTo>
                <a:lnTo>
                  <a:pt x="0" y="6222670"/>
                </a:lnTo>
                <a:lnTo>
                  <a:pt x="0" y="0"/>
                </a:lnTo>
                <a:close/>
              </a:path>
            </a:pathLst>
          </a:custGeom>
          <a:blipFill>
            <a:blip r:embed="rId10"/>
            <a:stretch>
              <a:fillRect l="0" t="0" r="0" b="0"/>
            </a:stretch>
          </a:blipFill>
        </p:spPr>
      </p:sp>
      <p:sp>
        <p:nvSpPr>
          <p:cNvPr name="TextBox 17" id="17"/>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8" id="18"/>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2.</a:t>
            </a:r>
            <a:r>
              <a:rPr lang="en-US" sz="3999" b="true">
                <a:solidFill>
                  <a:srgbClr val="004877"/>
                </a:solidFill>
                <a:latin typeface="Glacial Indifference Bold"/>
                <a:ea typeface="Glacial Indifference Bold"/>
                <a:cs typeface="Glacial Indifference Bold"/>
                <a:sym typeface="Glacial Indifference Bold"/>
              </a:rPr>
              <a:t> Time-Based Trends</a:t>
            </a:r>
          </a:p>
        </p:txBody>
      </p:sp>
      <p:sp>
        <p:nvSpPr>
          <p:cNvPr name="TextBox 19" id="19"/>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13</a:t>
            </a:r>
          </a:p>
        </p:txBody>
      </p:sp>
      <p:sp>
        <p:nvSpPr>
          <p:cNvPr name="TextBox 20" id="20"/>
          <p:cNvSpPr txBox="true"/>
          <p:nvPr/>
        </p:nvSpPr>
        <p:spPr>
          <a:xfrm rot="0">
            <a:off x="0" y="3766502"/>
            <a:ext cx="6868561" cy="349694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Open Sans"/>
                <a:ea typeface="Open Sans"/>
                <a:cs typeface="Open Sans"/>
                <a:sym typeface="Open Sans"/>
              </a:rPr>
              <a:t>The daily peak around 19:00 (7 PM) could be attributed to people returning home from work or school and increasing their energy usage for lighting, cooking, and entertainment.</a:t>
            </a:r>
          </a:p>
          <a:p>
            <a:pPr algn="l" marL="474978" indent="-237489" lvl="1">
              <a:lnSpc>
                <a:spcPts val="3079"/>
              </a:lnSpc>
              <a:buFont typeface="Arial"/>
              <a:buChar char="•"/>
            </a:pPr>
            <a:r>
              <a:rPr lang="en-US" sz="2199">
                <a:solidFill>
                  <a:srgbClr val="000000"/>
                </a:solidFill>
                <a:latin typeface="Open Sans"/>
                <a:ea typeface="Open Sans"/>
                <a:cs typeface="Open Sans"/>
                <a:sym typeface="Open Sans"/>
              </a:rPr>
              <a:t>The weekend peaks around 13:00 (1 PM) on Saturday and 12:00 (noon) on Sunday might suggest increased energy usage for daytime activities such as cooking, cleaning, or outdoor activities.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6812873" y="706236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9432772" y="2003718"/>
            <a:ext cx="7209479" cy="7445082"/>
          </a:xfrm>
          <a:custGeom>
            <a:avLst/>
            <a:gdLst/>
            <a:ahLst/>
            <a:cxnLst/>
            <a:rect r="r" b="b" t="t" l="l"/>
            <a:pathLst>
              <a:path h="7445082" w="7209479">
                <a:moveTo>
                  <a:pt x="0" y="0"/>
                </a:moveTo>
                <a:lnTo>
                  <a:pt x="7209478" y="0"/>
                </a:lnTo>
                <a:lnTo>
                  <a:pt x="7209478" y="7445082"/>
                </a:lnTo>
                <a:lnTo>
                  <a:pt x="0" y="7445082"/>
                </a:lnTo>
                <a:lnTo>
                  <a:pt x="0" y="0"/>
                </a:lnTo>
                <a:close/>
              </a:path>
            </a:pathLst>
          </a:custGeom>
          <a:blipFill>
            <a:blip r:embed="rId10"/>
            <a:stretch>
              <a:fillRect l="0" t="0" r="0" b="0"/>
            </a:stretch>
          </a:blipFill>
        </p:spPr>
      </p:sp>
      <p:sp>
        <p:nvSpPr>
          <p:cNvPr name="TextBox 17" id="17"/>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8" id="18"/>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3.</a:t>
            </a:r>
            <a:r>
              <a:rPr lang="en-US" sz="3999" b="true">
                <a:solidFill>
                  <a:srgbClr val="004877"/>
                </a:solidFill>
                <a:latin typeface="Glacial Indifference Bold"/>
                <a:ea typeface="Glacial Indifference Bold"/>
                <a:cs typeface="Glacial Indifference Bold"/>
                <a:sym typeface="Glacial Indifference Bold"/>
              </a:rPr>
              <a:t> Demand and Pricing Analysis</a:t>
            </a:r>
          </a:p>
        </p:txBody>
      </p:sp>
      <p:sp>
        <p:nvSpPr>
          <p:cNvPr name="TextBox 19" id="19"/>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14</a:t>
            </a:r>
          </a:p>
        </p:txBody>
      </p:sp>
      <p:sp>
        <p:nvSpPr>
          <p:cNvPr name="TextBox 20" id="20"/>
          <p:cNvSpPr txBox="true"/>
          <p:nvPr/>
        </p:nvSpPr>
        <p:spPr>
          <a:xfrm rot="0">
            <a:off x="919596" y="3616611"/>
            <a:ext cx="6868561" cy="4277995"/>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Open Sans"/>
                <a:ea typeface="Open Sans"/>
                <a:cs typeface="Open Sans"/>
                <a:sym typeface="Open Sans"/>
              </a:rPr>
              <a:t>The dominance of "Normal" demand could indicate that the system or process being measured operates within a stable and predictable range most of the time.</a:t>
            </a:r>
          </a:p>
          <a:p>
            <a:pPr algn="l" marL="474978" indent="-237489" lvl="1">
              <a:lnSpc>
                <a:spcPts val="3079"/>
              </a:lnSpc>
              <a:buFont typeface="Arial"/>
              <a:buChar char="•"/>
            </a:pPr>
            <a:r>
              <a:rPr lang="en-US" sz="2199">
                <a:solidFill>
                  <a:srgbClr val="000000"/>
                </a:solidFill>
                <a:latin typeface="Open Sans"/>
                <a:ea typeface="Open Sans"/>
                <a:cs typeface="Open Sans"/>
                <a:sym typeface="Open Sans"/>
              </a:rPr>
              <a:t>The presence of "Low" and "High" demand categories suggests that there are fluctuations or variations in demand that need to be considered. These fluctuations could be due to various factors such as seasonality, economic conditions, or unexpected events.</a:t>
            </a:r>
          </a:p>
          <a:p>
            <a:pPr algn="l">
              <a:lnSpc>
                <a:spcPts val="307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540507" y="3759855"/>
            <a:ext cx="10583937" cy="3929287"/>
          </a:xfrm>
          <a:custGeom>
            <a:avLst/>
            <a:gdLst/>
            <a:ahLst/>
            <a:cxnLst/>
            <a:rect r="r" b="b" t="t" l="l"/>
            <a:pathLst>
              <a:path h="3929287" w="10583937">
                <a:moveTo>
                  <a:pt x="0" y="0"/>
                </a:moveTo>
                <a:lnTo>
                  <a:pt x="10583937" y="0"/>
                </a:lnTo>
                <a:lnTo>
                  <a:pt x="10583937" y="3929287"/>
                </a:lnTo>
                <a:lnTo>
                  <a:pt x="0" y="3929287"/>
                </a:lnTo>
                <a:lnTo>
                  <a:pt x="0" y="0"/>
                </a:lnTo>
                <a:close/>
              </a:path>
            </a:pathLst>
          </a:custGeom>
          <a:blipFill>
            <a:blip r:embed="rId8"/>
            <a:stretch>
              <a:fillRect l="0" t="0"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3.</a:t>
            </a:r>
            <a:r>
              <a:rPr lang="en-US" sz="3999" b="true">
                <a:solidFill>
                  <a:srgbClr val="004877"/>
                </a:solidFill>
                <a:latin typeface="Glacial Indifference Bold"/>
                <a:ea typeface="Glacial Indifference Bold"/>
                <a:cs typeface="Glacial Indifference Bold"/>
                <a:sym typeface="Glacial Indifference Bold"/>
              </a:rPr>
              <a:t> Demand and Pricing Analysis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15</a:t>
            </a:r>
          </a:p>
        </p:txBody>
      </p:sp>
      <p:sp>
        <p:nvSpPr>
          <p:cNvPr name="TextBox 19" id="19"/>
          <p:cNvSpPr txBox="true"/>
          <p:nvPr/>
        </p:nvSpPr>
        <p:spPr>
          <a:xfrm rot="0">
            <a:off x="624321" y="3616611"/>
            <a:ext cx="6868561" cy="4668520"/>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Cost Variations:</a:t>
            </a:r>
            <a:r>
              <a:rPr lang="en-US" sz="2199">
                <a:solidFill>
                  <a:srgbClr val="000000"/>
                </a:solidFill>
                <a:latin typeface="Open Sans"/>
                <a:ea typeface="Open Sans"/>
                <a:cs typeface="Open Sans"/>
                <a:sym typeface="Open Sans"/>
              </a:rPr>
              <a:t> The higher cost during high demand could be due to factors such as higher energy prices during peak hours, increased strain on the grid, or the need to utilize more expensive backup power sources.</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Consumption Patterns:</a:t>
            </a:r>
            <a:r>
              <a:rPr lang="en-US" sz="2199">
                <a:solidFill>
                  <a:srgbClr val="000000"/>
                </a:solidFill>
                <a:latin typeface="Open Sans"/>
                <a:ea typeface="Open Sans"/>
                <a:cs typeface="Open Sans"/>
                <a:sym typeface="Open Sans"/>
              </a:rPr>
              <a:t> The higher energy consumption during normal demand suggests that most activities and operations occur within this range. The lower consumption during high demand could be due to potential energy-saving measures or reduced activity levels.</a:t>
            </a:r>
          </a:p>
          <a:p>
            <a:pPr algn="l">
              <a:lnSpc>
                <a:spcPts val="307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607182" y="4140338"/>
            <a:ext cx="10461183" cy="3099125"/>
          </a:xfrm>
          <a:custGeom>
            <a:avLst/>
            <a:gdLst/>
            <a:ahLst/>
            <a:cxnLst/>
            <a:rect r="r" b="b" t="t" l="l"/>
            <a:pathLst>
              <a:path h="3099125" w="10461183">
                <a:moveTo>
                  <a:pt x="0" y="0"/>
                </a:moveTo>
                <a:lnTo>
                  <a:pt x="10461183" y="0"/>
                </a:lnTo>
                <a:lnTo>
                  <a:pt x="10461183" y="3099126"/>
                </a:lnTo>
                <a:lnTo>
                  <a:pt x="0" y="3099126"/>
                </a:lnTo>
                <a:lnTo>
                  <a:pt x="0" y="0"/>
                </a:lnTo>
                <a:close/>
              </a:path>
            </a:pathLst>
          </a:custGeom>
          <a:blipFill>
            <a:blip r:embed="rId8"/>
            <a:stretch>
              <a:fillRect l="0" t="0"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4.</a:t>
            </a:r>
            <a:r>
              <a:rPr lang="en-US" sz="3999" b="true">
                <a:solidFill>
                  <a:srgbClr val="004877"/>
                </a:solidFill>
                <a:latin typeface="Glacial Indifference Bold"/>
                <a:ea typeface="Glacial Indifference Bold"/>
                <a:cs typeface="Glacial Indifference Bold"/>
                <a:sym typeface="Glacial Indifference Bold"/>
              </a:rPr>
              <a:t> Region-Based Analysis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16</a:t>
            </a:r>
          </a:p>
        </p:txBody>
      </p:sp>
      <p:sp>
        <p:nvSpPr>
          <p:cNvPr name="TextBox 19" id="19"/>
          <p:cNvSpPr txBox="true"/>
          <p:nvPr/>
        </p:nvSpPr>
        <p:spPr>
          <a:xfrm rot="0">
            <a:off x="95250" y="3616611"/>
            <a:ext cx="7492882" cy="42779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Industrial Activity:</a:t>
            </a:r>
            <a:r>
              <a:rPr lang="en-US" sz="2199">
                <a:solidFill>
                  <a:srgbClr val="000000"/>
                </a:solidFill>
                <a:latin typeface="Open Sans"/>
                <a:ea typeface="Open Sans"/>
                <a:cs typeface="Open Sans"/>
                <a:sym typeface="Open Sans"/>
              </a:rPr>
              <a:t> Regions with high energy consumption and cost could have a higher concentration of energy-intensive industries or businesses.</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Population Density:</a:t>
            </a:r>
            <a:r>
              <a:rPr lang="en-US" sz="2199">
                <a:solidFill>
                  <a:srgbClr val="000000"/>
                </a:solidFill>
                <a:latin typeface="Open Sans"/>
                <a:ea typeface="Open Sans"/>
                <a:cs typeface="Open Sans"/>
                <a:sym typeface="Open Sans"/>
              </a:rPr>
              <a:t> Regions with higher population density might have higher energy demand due to residential and commercial activities.</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Climate: </a:t>
            </a:r>
            <a:r>
              <a:rPr lang="en-US" sz="2199">
                <a:solidFill>
                  <a:srgbClr val="000000"/>
                </a:solidFill>
                <a:latin typeface="Open Sans"/>
                <a:ea typeface="Open Sans"/>
                <a:cs typeface="Open Sans"/>
                <a:sym typeface="Open Sans"/>
              </a:rPr>
              <a:t>Climate factors such as temperature and humidity can influence energy consumption for heating, cooling, and other purposes.</a:t>
            </a:r>
          </a:p>
          <a:p>
            <a:pPr algn="l">
              <a:lnSpc>
                <a:spcPts val="307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433768" y="3776297"/>
            <a:ext cx="10681201" cy="3965396"/>
          </a:xfrm>
          <a:custGeom>
            <a:avLst/>
            <a:gdLst/>
            <a:ahLst/>
            <a:cxnLst/>
            <a:rect r="r" b="b" t="t" l="l"/>
            <a:pathLst>
              <a:path h="3965396" w="10681201">
                <a:moveTo>
                  <a:pt x="0" y="0"/>
                </a:moveTo>
                <a:lnTo>
                  <a:pt x="10681201" y="0"/>
                </a:lnTo>
                <a:lnTo>
                  <a:pt x="10681201" y="3965396"/>
                </a:lnTo>
                <a:lnTo>
                  <a:pt x="0" y="3965396"/>
                </a:lnTo>
                <a:lnTo>
                  <a:pt x="0" y="0"/>
                </a:lnTo>
                <a:close/>
              </a:path>
            </a:pathLst>
          </a:custGeom>
          <a:blipFill>
            <a:blip r:embed="rId8"/>
            <a:stretch>
              <a:fillRect l="0" t="0"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4.</a:t>
            </a:r>
            <a:r>
              <a:rPr lang="en-US" sz="3999" b="true">
                <a:solidFill>
                  <a:srgbClr val="004877"/>
                </a:solidFill>
                <a:latin typeface="Glacial Indifference Bold"/>
                <a:ea typeface="Glacial Indifference Bold"/>
                <a:cs typeface="Glacial Indifference Bold"/>
                <a:sym typeface="Glacial Indifference Bold"/>
              </a:rPr>
              <a:t> Region-Based Analysis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17</a:t>
            </a:r>
          </a:p>
        </p:txBody>
      </p:sp>
      <p:sp>
        <p:nvSpPr>
          <p:cNvPr name="TextBox 19" id="19"/>
          <p:cNvSpPr txBox="true"/>
          <p:nvPr/>
        </p:nvSpPr>
        <p:spPr>
          <a:xfrm rot="0">
            <a:off x="0" y="3517130"/>
            <a:ext cx="7405193" cy="505904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High KWH correlates with High Cost:</a:t>
            </a:r>
            <a:r>
              <a:rPr lang="en-US" sz="2199">
                <a:solidFill>
                  <a:srgbClr val="000000"/>
                </a:solidFill>
                <a:latin typeface="Open Sans"/>
                <a:ea typeface="Open Sans"/>
                <a:cs typeface="Open Sans"/>
                <a:sym typeface="Open Sans"/>
              </a:rPr>
              <a:t> Regions with higher energy consumption (KWH) tend to have higher energy costs. This relationship can be attributed to factors like peak-hour pricing, grid strain, and the need for expensive backup power.</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Regional Variations:</a:t>
            </a:r>
            <a:r>
              <a:rPr lang="en-US" sz="2199">
                <a:solidFill>
                  <a:srgbClr val="000000"/>
                </a:solidFill>
                <a:latin typeface="Open Sans"/>
                <a:ea typeface="Open Sans"/>
                <a:cs typeface="Open Sans"/>
                <a:sym typeface="Open Sans"/>
              </a:rPr>
              <a:t> The differences in energy consumption and cost across regions are influenced by factors such as:</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Population Density:</a:t>
            </a:r>
            <a:r>
              <a:rPr lang="en-US" sz="2199">
                <a:solidFill>
                  <a:srgbClr val="000000"/>
                </a:solidFill>
                <a:latin typeface="Open Sans"/>
                <a:ea typeface="Open Sans"/>
                <a:cs typeface="Open Sans"/>
                <a:sym typeface="Open Sans"/>
              </a:rPr>
              <a:t> Higher population density usually means higher energy demand. </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Industrial Activity:</a:t>
            </a:r>
            <a:r>
              <a:rPr lang="en-US" sz="2199">
                <a:solidFill>
                  <a:srgbClr val="000000"/>
                </a:solidFill>
                <a:latin typeface="Open Sans"/>
                <a:ea typeface="Open Sans"/>
                <a:cs typeface="Open Sans"/>
                <a:sym typeface="Open Sans"/>
              </a:rPr>
              <a:t> Energy-intensive industries drive up energy consumption and costs. </a:t>
            </a:r>
          </a:p>
          <a:p>
            <a:pPr algn="l">
              <a:lnSpc>
                <a:spcPts val="30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5373784" y="0"/>
            <a:ext cx="13312820" cy="10287000"/>
            <a:chOff x="0" y="0"/>
            <a:chExt cx="3506257" cy="2709333"/>
          </a:xfrm>
        </p:grpSpPr>
        <p:sp>
          <p:nvSpPr>
            <p:cNvPr name="Freeform 3" id="3"/>
            <p:cNvSpPr/>
            <p:nvPr/>
          </p:nvSpPr>
          <p:spPr>
            <a:xfrm flipH="false" flipV="false" rot="0">
              <a:off x="0" y="0"/>
              <a:ext cx="3506257" cy="2709333"/>
            </a:xfrm>
            <a:custGeom>
              <a:avLst/>
              <a:gdLst/>
              <a:ahLst/>
              <a:cxnLst/>
              <a:rect r="r" b="b" t="t" l="l"/>
              <a:pathLst>
                <a:path h="2709333" w="3506257">
                  <a:moveTo>
                    <a:pt x="29658" y="0"/>
                  </a:moveTo>
                  <a:lnTo>
                    <a:pt x="3476599" y="0"/>
                  </a:lnTo>
                  <a:cubicBezTo>
                    <a:pt x="3492979" y="0"/>
                    <a:pt x="3506257" y="13279"/>
                    <a:pt x="3506257" y="29658"/>
                  </a:cubicBezTo>
                  <a:lnTo>
                    <a:pt x="3506257" y="2679675"/>
                  </a:lnTo>
                  <a:cubicBezTo>
                    <a:pt x="3506257" y="2696055"/>
                    <a:pt x="3492979" y="2709333"/>
                    <a:pt x="3476599" y="2709333"/>
                  </a:cubicBezTo>
                  <a:lnTo>
                    <a:pt x="29658" y="2709333"/>
                  </a:lnTo>
                  <a:cubicBezTo>
                    <a:pt x="13279" y="2709333"/>
                    <a:pt x="0" y="2696055"/>
                    <a:pt x="0" y="2679675"/>
                  </a:cubicBezTo>
                  <a:lnTo>
                    <a:pt x="0" y="29658"/>
                  </a:lnTo>
                  <a:cubicBezTo>
                    <a:pt x="0" y="13279"/>
                    <a:pt x="13279" y="0"/>
                    <a:pt x="29658" y="0"/>
                  </a:cubicBezTo>
                  <a:close/>
                </a:path>
              </a:pathLst>
            </a:custGeom>
            <a:solidFill>
              <a:srgbClr val="004877"/>
            </a:solidFill>
          </p:spPr>
        </p:sp>
        <p:sp>
          <p:nvSpPr>
            <p:cNvPr name="TextBox 4" id="4"/>
            <p:cNvSpPr txBox="true"/>
            <p:nvPr/>
          </p:nvSpPr>
          <p:spPr>
            <a:xfrm>
              <a:off x="0" y="-38100"/>
              <a:ext cx="3506257"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27801" y="4643975"/>
            <a:ext cx="6872995" cy="6367782"/>
          </a:xfrm>
          <a:custGeom>
            <a:avLst/>
            <a:gdLst/>
            <a:ahLst/>
            <a:cxnLst/>
            <a:rect r="r" b="b" t="t" l="l"/>
            <a:pathLst>
              <a:path h="6367782" w="6872995">
                <a:moveTo>
                  <a:pt x="0" y="0"/>
                </a:moveTo>
                <a:lnTo>
                  <a:pt x="6872994" y="0"/>
                </a:lnTo>
                <a:lnTo>
                  <a:pt x="6872994" y="6367782"/>
                </a:lnTo>
                <a:lnTo>
                  <a:pt x="0" y="636778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57619" y="9015928"/>
            <a:ext cx="3501471" cy="35014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724"/>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866161" y="-669374"/>
            <a:ext cx="1082247" cy="108224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0972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62682" y="279029"/>
            <a:ext cx="1061469" cy="561252"/>
          </a:xfrm>
          <a:custGeom>
            <a:avLst/>
            <a:gdLst/>
            <a:ahLst/>
            <a:cxnLst/>
            <a:rect r="r" b="b" t="t" l="l"/>
            <a:pathLst>
              <a:path h="561252" w="1061469">
                <a:moveTo>
                  <a:pt x="0" y="0"/>
                </a:moveTo>
                <a:lnTo>
                  <a:pt x="1061470" y="0"/>
                </a:lnTo>
                <a:lnTo>
                  <a:pt x="1061470" y="561252"/>
                </a:lnTo>
                <a:lnTo>
                  <a:pt x="0" y="561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535937" y="4845527"/>
            <a:ext cx="800986" cy="672873"/>
          </a:xfrm>
          <a:prstGeom prst="rect">
            <a:avLst/>
          </a:prstGeom>
        </p:spPr>
        <p:txBody>
          <a:bodyPr anchor="t" rtlCol="false" tIns="0" lIns="0" bIns="0" rIns="0">
            <a:spAutoFit/>
          </a:bodyPr>
          <a:lstStyle/>
          <a:p>
            <a:pPr algn="l">
              <a:lnSpc>
                <a:spcPts val="5432"/>
              </a:lnSpc>
            </a:pPr>
            <a:r>
              <a:rPr lang="en-US" sz="3880" b="true">
                <a:solidFill>
                  <a:srgbClr val="FFFFFF"/>
                </a:solidFill>
                <a:latin typeface="Glacial Indifference Bold"/>
                <a:ea typeface="Glacial Indifference Bold"/>
                <a:cs typeface="Glacial Indifference Bold"/>
                <a:sym typeface="Glacial Indifference Bold"/>
              </a:rPr>
              <a:t>4</a:t>
            </a:r>
          </a:p>
        </p:txBody>
      </p:sp>
      <p:sp>
        <p:nvSpPr>
          <p:cNvPr name="TextBox 14" id="14"/>
          <p:cNvSpPr txBox="true"/>
          <p:nvPr/>
        </p:nvSpPr>
        <p:spPr>
          <a:xfrm rot="0">
            <a:off x="7193830" y="3646985"/>
            <a:ext cx="7162787" cy="523875"/>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Feature Engineering | Data Transformation</a:t>
            </a:r>
          </a:p>
        </p:txBody>
      </p:sp>
      <p:sp>
        <p:nvSpPr>
          <p:cNvPr name="Freeform 15" id="15"/>
          <p:cNvSpPr/>
          <p:nvPr/>
        </p:nvSpPr>
        <p:spPr>
          <a:xfrm flipH="false" flipV="false" rot="-484659">
            <a:off x="-260292" y="9049579"/>
            <a:ext cx="1636182" cy="1478700"/>
          </a:xfrm>
          <a:custGeom>
            <a:avLst/>
            <a:gdLst/>
            <a:ahLst/>
            <a:cxnLst/>
            <a:rect r="r" b="b" t="t" l="l"/>
            <a:pathLst>
              <a:path h="1478700" w="1636182">
                <a:moveTo>
                  <a:pt x="0" y="0"/>
                </a:moveTo>
                <a:lnTo>
                  <a:pt x="1636182" y="0"/>
                </a:lnTo>
                <a:lnTo>
                  <a:pt x="1636182" y="1478700"/>
                </a:lnTo>
                <a:lnTo>
                  <a:pt x="0" y="1478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5400000">
            <a:off x="4123975" y="6751529"/>
            <a:ext cx="1061469" cy="561252"/>
          </a:xfrm>
          <a:custGeom>
            <a:avLst/>
            <a:gdLst/>
            <a:ahLst/>
            <a:cxnLst/>
            <a:rect r="r" b="b" t="t" l="l"/>
            <a:pathLst>
              <a:path h="561252" w="1061469">
                <a:moveTo>
                  <a:pt x="0" y="0"/>
                </a:moveTo>
                <a:lnTo>
                  <a:pt x="1061470" y="0"/>
                </a:lnTo>
                <a:lnTo>
                  <a:pt x="1061470" y="561252"/>
                </a:lnTo>
                <a:lnTo>
                  <a:pt x="0" y="5612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1349728" y="-669374"/>
            <a:ext cx="8075942" cy="5343828"/>
          </a:xfrm>
          <a:custGeom>
            <a:avLst/>
            <a:gdLst/>
            <a:ahLst/>
            <a:cxnLst/>
            <a:rect r="r" b="b" t="t" l="l"/>
            <a:pathLst>
              <a:path h="5343828" w="8075942">
                <a:moveTo>
                  <a:pt x="0" y="0"/>
                </a:moveTo>
                <a:lnTo>
                  <a:pt x="8075942" y="0"/>
                </a:lnTo>
                <a:lnTo>
                  <a:pt x="8075942" y="5343829"/>
                </a:lnTo>
                <a:lnTo>
                  <a:pt x="0" y="5343829"/>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886535">
            <a:off x="4309382" y="9156775"/>
            <a:ext cx="1278054" cy="1338277"/>
          </a:xfrm>
          <a:custGeom>
            <a:avLst/>
            <a:gdLst/>
            <a:ahLst/>
            <a:cxnLst/>
            <a:rect r="r" b="b" t="t" l="l"/>
            <a:pathLst>
              <a:path h="1338277" w="1278054">
                <a:moveTo>
                  <a:pt x="0" y="0"/>
                </a:moveTo>
                <a:lnTo>
                  <a:pt x="1278054" y="0"/>
                </a:lnTo>
                <a:lnTo>
                  <a:pt x="1278054" y="1338276"/>
                </a:lnTo>
                <a:lnTo>
                  <a:pt x="0" y="13382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762682" y="1247775"/>
            <a:ext cx="3892028" cy="2308815"/>
          </a:xfrm>
          <a:prstGeom prst="rect">
            <a:avLst/>
          </a:prstGeom>
        </p:spPr>
        <p:txBody>
          <a:bodyPr anchor="t" rtlCol="false" tIns="0" lIns="0" bIns="0" rIns="0">
            <a:spAutoFit/>
          </a:bodyPr>
          <a:lstStyle/>
          <a:p>
            <a:pPr algn="ctr">
              <a:lnSpc>
                <a:spcPts val="9240"/>
              </a:lnSpc>
            </a:pPr>
            <a:r>
              <a:rPr lang="en-US" sz="6600" b="true">
                <a:solidFill>
                  <a:srgbClr val="004877"/>
                </a:solidFill>
                <a:latin typeface="Glacial Indifference Bold"/>
                <a:ea typeface="Glacial Indifference Bold"/>
                <a:cs typeface="Glacial Indifference Bold"/>
                <a:sym typeface="Glacial Indifference Bold"/>
              </a:rPr>
              <a:t>Table of Content</a:t>
            </a:r>
          </a:p>
        </p:txBody>
      </p:sp>
      <p:sp>
        <p:nvSpPr>
          <p:cNvPr name="TextBox 20" id="20"/>
          <p:cNvSpPr txBox="true"/>
          <p:nvPr/>
        </p:nvSpPr>
        <p:spPr>
          <a:xfrm rot="0">
            <a:off x="6535937" y="1295400"/>
            <a:ext cx="800986" cy="672873"/>
          </a:xfrm>
          <a:prstGeom prst="rect">
            <a:avLst/>
          </a:prstGeom>
        </p:spPr>
        <p:txBody>
          <a:bodyPr anchor="t" rtlCol="false" tIns="0" lIns="0" bIns="0" rIns="0">
            <a:spAutoFit/>
          </a:bodyPr>
          <a:lstStyle/>
          <a:p>
            <a:pPr algn="l">
              <a:lnSpc>
                <a:spcPts val="5432"/>
              </a:lnSpc>
            </a:pPr>
            <a:r>
              <a:rPr lang="en-US" sz="3880" b="true">
                <a:solidFill>
                  <a:srgbClr val="FFFFFF"/>
                </a:solidFill>
                <a:latin typeface="Glacial Indifference Bold"/>
                <a:ea typeface="Glacial Indifference Bold"/>
                <a:cs typeface="Glacial Indifference Bold"/>
                <a:sym typeface="Glacial Indifference Bold"/>
              </a:rPr>
              <a:t>1</a:t>
            </a:r>
          </a:p>
        </p:txBody>
      </p:sp>
      <p:sp>
        <p:nvSpPr>
          <p:cNvPr name="TextBox 21" id="21"/>
          <p:cNvSpPr txBox="true"/>
          <p:nvPr/>
        </p:nvSpPr>
        <p:spPr>
          <a:xfrm rot="0">
            <a:off x="7184305" y="2441790"/>
            <a:ext cx="7639209" cy="523875"/>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Data cleaning and preprocessing</a:t>
            </a:r>
          </a:p>
        </p:txBody>
      </p:sp>
      <p:sp>
        <p:nvSpPr>
          <p:cNvPr name="TextBox 22" id="22"/>
          <p:cNvSpPr txBox="true"/>
          <p:nvPr/>
        </p:nvSpPr>
        <p:spPr>
          <a:xfrm rot="0">
            <a:off x="6535937" y="2367291"/>
            <a:ext cx="800986" cy="672873"/>
          </a:xfrm>
          <a:prstGeom prst="rect">
            <a:avLst/>
          </a:prstGeom>
        </p:spPr>
        <p:txBody>
          <a:bodyPr anchor="t" rtlCol="false" tIns="0" lIns="0" bIns="0" rIns="0">
            <a:spAutoFit/>
          </a:bodyPr>
          <a:lstStyle/>
          <a:p>
            <a:pPr algn="l">
              <a:lnSpc>
                <a:spcPts val="5432"/>
              </a:lnSpc>
            </a:pPr>
            <a:r>
              <a:rPr lang="en-US" sz="3880" b="true">
                <a:solidFill>
                  <a:srgbClr val="FFFFFF"/>
                </a:solidFill>
                <a:latin typeface="Glacial Indifference Bold"/>
                <a:ea typeface="Glacial Indifference Bold"/>
                <a:cs typeface="Glacial Indifference Bold"/>
                <a:sym typeface="Glacial Indifference Bold"/>
              </a:rPr>
              <a:t>2</a:t>
            </a:r>
          </a:p>
        </p:txBody>
      </p:sp>
      <p:sp>
        <p:nvSpPr>
          <p:cNvPr name="TextBox 23" id="23"/>
          <p:cNvSpPr txBox="true"/>
          <p:nvPr/>
        </p:nvSpPr>
        <p:spPr>
          <a:xfrm rot="0">
            <a:off x="6535937" y="3545612"/>
            <a:ext cx="800986" cy="672873"/>
          </a:xfrm>
          <a:prstGeom prst="rect">
            <a:avLst/>
          </a:prstGeom>
        </p:spPr>
        <p:txBody>
          <a:bodyPr anchor="t" rtlCol="false" tIns="0" lIns="0" bIns="0" rIns="0">
            <a:spAutoFit/>
          </a:bodyPr>
          <a:lstStyle/>
          <a:p>
            <a:pPr algn="l">
              <a:lnSpc>
                <a:spcPts val="5432"/>
              </a:lnSpc>
            </a:pPr>
            <a:r>
              <a:rPr lang="en-US" sz="3880" b="true">
                <a:solidFill>
                  <a:srgbClr val="FFFFFF"/>
                </a:solidFill>
                <a:latin typeface="Glacial Indifference Bold"/>
                <a:ea typeface="Glacial Indifference Bold"/>
                <a:cs typeface="Glacial Indifference Bold"/>
                <a:sym typeface="Glacial Indifference Bold"/>
              </a:rPr>
              <a:t>3</a:t>
            </a:r>
          </a:p>
        </p:txBody>
      </p:sp>
      <p:sp>
        <p:nvSpPr>
          <p:cNvPr name="TextBox 24" id="24"/>
          <p:cNvSpPr txBox="true"/>
          <p:nvPr/>
        </p:nvSpPr>
        <p:spPr>
          <a:xfrm rot="0">
            <a:off x="6535937" y="6185150"/>
            <a:ext cx="800986" cy="672873"/>
          </a:xfrm>
          <a:prstGeom prst="rect">
            <a:avLst/>
          </a:prstGeom>
        </p:spPr>
        <p:txBody>
          <a:bodyPr anchor="t" rtlCol="false" tIns="0" lIns="0" bIns="0" rIns="0">
            <a:spAutoFit/>
          </a:bodyPr>
          <a:lstStyle/>
          <a:p>
            <a:pPr algn="l">
              <a:lnSpc>
                <a:spcPts val="5432"/>
              </a:lnSpc>
            </a:pPr>
            <a:r>
              <a:rPr lang="en-US" sz="3880" b="true">
                <a:solidFill>
                  <a:srgbClr val="FFFFFF"/>
                </a:solidFill>
                <a:latin typeface="Glacial Indifference Bold"/>
                <a:ea typeface="Glacial Indifference Bold"/>
                <a:cs typeface="Glacial Indifference Bold"/>
                <a:sym typeface="Glacial Indifference Bold"/>
              </a:rPr>
              <a:t>5</a:t>
            </a:r>
          </a:p>
        </p:txBody>
      </p:sp>
      <p:sp>
        <p:nvSpPr>
          <p:cNvPr name="TextBox 25" id="25"/>
          <p:cNvSpPr txBox="true"/>
          <p:nvPr/>
        </p:nvSpPr>
        <p:spPr>
          <a:xfrm rot="0">
            <a:off x="7184305" y="4939076"/>
            <a:ext cx="8918616" cy="523875"/>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Visualizing energy consumption patterns</a:t>
            </a:r>
          </a:p>
        </p:txBody>
      </p:sp>
      <p:sp>
        <p:nvSpPr>
          <p:cNvPr name="TextBox 26" id="26"/>
          <p:cNvSpPr txBox="true"/>
          <p:nvPr/>
        </p:nvSpPr>
        <p:spPr>
          <a:xfrm rot="0">
            <a:off x="7193830" y="6204200"/>
            <a:ext cx="6588988" cy="1057275"/>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Statistical Hypothesis Testing and Cost Optimization</a:t>
            </a:r>
          </a:p>
        </p:txBody>
      </p:sp>
      <p:sp>
        <p:nvSpPr>
          <p:cNvPr name="TextBox 27" id="27"/>
          <p:cNvSpPr txBox="true"/>
          <p:nvPr/>
        </p:nvSpPr>
        <p:spPr>
          <a:xfrm rot="0">
            <a:off x="7184305" y="1379424"/>
            <a:ext cx="9751568" cy="523875"/>
          </a:xfrm>
          <a:prstGeom prst="rect">
            <a:avLst/>
          </a:prstGeom>
        </p:spPr>
        <p:txBody>
          <a:bodyPr anchor="t" rtlCol="false" tIns="0" lIns="0" bIns="0" rIns="0">
            <a:spAutoFit/>
          </a:bodyPr>
          <a:lstStyle/>
          <a:p>
            <a:pPr algn="l">
              <a:lnSpc>
                <a:spcPts val="4200"/>
              </a:lnSpc>
            </a:pPr>
            <a:r>
              <a:rPr lang="en-US" sz="3000">
                <a:solidFill>
                  <a:srgbClr val="FFFFFF"/>
                </a:solidFill>
                <a:latin typeface="Glacial Indifference"/>
                <a:ea typeface="Glacial Indifference"/>
                <a:cs typeface="Glacial Indifference"/>
                <a:sym typeface="Glacial Indifference"/>
              </a:rPr>
              <a:t>Introduction to the dataset and key variables</a:t>
            </a:r>
          </a:p>
        </p:txBody>
      </p:sp>
      <p:sp>
        <p:nvSpPr>
          <p:cNvPr name="Freeform 28" id="28"/>
          <p:cNvSpPr/>
          <p:nvPr/>
        </p:nvSpPr>
        <p:spPr>
          <a:xfrm flipH="false" flipV="false" rot="8820193">
            <a:off x="10239670" y="7604911"/>
            <a:ext cx="6484566" cy="4290820"/>
          </a:xfrm>
          <a:custGeom>
            <a:avLst/>
            <a:gdLst/>
            <a:ahLst/>
            <a:cxnLst/>
            <a:rect r="r" b="b" t="t" l="l"/>
            <a:pathLst>
              <a:path h="4290820" w="6484566">
                <a:moveTo>
                  <a:pt x="0" y="0"/>
                </a:moveTo>
                <a:lnTo>
                  <a:pt x="6484567" y="0"/>
                </a:lnTo>
                <a:lnTo>
                  <a:pt x="6484567" y="4290820"/>
                </a:lnTo>
                <a:lnTo>
                  <a:pt x="0" y="4290820"/>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465385" y="3531835"/>
            <a:ext cx="9327315" cy="4523748"/>
          </a:xfrm>
          <a:custGeom>
            <a:avLst/>
            <a:gdLst/>
            <a:ahLst/>
            <a:cxnLst/>
            <a:rect r="r" b="b" t="t" l="l"/>
            <a:pathLst>
              <a:path h="4523748" w="9327315">
                <a:moveTo>
                  <a:pt x="0" y="0"/>
                </a:moveTo>
                <a:lnTo>
                  <a:pt x="9327315" y="0"/>
                </a:lnTo>
                <a:lnTo>
                  <a:pt x="9327315" y="4523748"/>
                </a:lnTo>
                <a:lnTo>
                  <a:pt x="0" y="4523748"/>
                </a:lnTo>
                <a:lnTo>
                  <a:pt x="0" y="0"/>
                </a:lnTo>
                <a:close/>
              </a:path>
            </a:pathLst>
          </a:custGeom>
          <a:blipFill>
            <a:blip r:embed="rId8"/>
            <a:stretch>
              <a:fillRect l="0" t="0"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5.</a:t>
            </a:r>
            <a:r>
              <a:rPr lang="en-US" sz="3999" b="true">
                <a:solidFill>
                  <a:srgbClr val="004877"/>
                </a:solidFill>
                <a:latin typeface="Glacial Indifference Bold"/>
                <a:ea typeface="Glacial Indifference Bold"/>
                <a:cs typeface="Glacial Indifference Bold"/>
                <a:sym typeface="Glacial Indifference Bold"/>
              </a:rPr>
              <a:t> Site-Specific Metrics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18</a:t>
            </a:r>
          </a:p>
        </p:txBody>
      </p:sp>
      <p:sp>
        <p:nvSpPr>
          <p:cNvPr name="TextBox 19" id="19"/>
          <p:cNvSpPr txBox="true"/>
          <p:nvPr/>
        </p:nvSpPr>
        <p:spPr>
          <a:xfrm rot="0">
            <a:off x="353157" y="3849974"/>
            <a:ext cx="7405193" cy="3887470"/>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Energy Pricing:</a:t>
            </a:r>
            <a:r>
              <a:rPr lang="en-US" sz="2199">
                <a:solidFill>
                  <a:srgbClr val="000000"/>
                </a:solidFill>
                <a:latin typeface="Open Sans"/>
                <a:ea typeface="Open Sans"/>
                <a:cs typeface="Open Sans"/>
                <a:sym typeface="Open Sans"/>
              </a:rPr>
              <a:t> Different sites might be subject to different energy pricing structures, such as time-of-use pricing or tiered pricing.</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Energy Efficiency:</a:t>
            </a:r>
            <a:r>
              <a:rPr lang="en-US" sz="2199">
                <a:solidFill>
                  <a:srgbClr val="000000"/>
                </a:solidFill>
                <a:latin typeface="Open Sans"/>
                <a:ea typeface="Open Sans"/>
                <a:cs typeface="Open Sans"/>
                <a:sym typeface="Open Sans"/>
              </a:rPr>
              <a:t> Sites with more energy-efficient equipment or practices might consume less energy for the same level of output, resulting in lower costs.</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Other Factors:</a:t>
            </a:r>
            <a:r>
              <a:rPr lang="en-US" sz="2199">
                <a:solidFill>
                  <a:srgbClr val="000000"/>
                </a:solidFill>
                <a:latin typeface="Open Sans"/>
                <a:ea typeface="Open Sans"/>
                <a:cs typeface="Open Sans"/>
                <a:sym typeface="Open Sans"/>
              </a:rPr>
              <a:t> Factors like energy source, energy usage patterns, and maintenance practices can also influence the relationship between KWH and cost.</a:t>
            </a:r>
          </a:p>
          <a:p>
            <a:pPr algn="l">
              <a:lnSpc>
                <a:spcPts val="307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422217" y="3702390"/>
            <a:ext cx="10657492" cy="3956594"/>
          </a:xfrm>
          <a:custGeom>
            <a:avLst/>
            <a:gdLst/>
            <a:ahLst/>
            <a:cxnLst/>
            <a:rect r="r" b="b" t="t" l="l"/>
            <a:pathLst>
              <a:path h="3956594" w="10657492">
                <a:moveTo>
                  <a:pt x="0" y="0"/>
                </a:moveTo>
                <a:lnTo>
                  <a:pt x="10657491" y="0"/>
                </a:lnTo>
                <a:lnTo>
                  <a:pt x="10657491" y="3956594"/>
                </a:lnTo>
                <a:lnTo>
                  <a:pt x="0" y="3956594"/>
                </a:lnTo>
                <a:lnTo>
                  <a:pt x="0" y="0"/>
                </a:lnTo>
                <a:close/>
              </a:path>
            </a:pathLst>
          </a:custGeom>
          <a:blipFill>
            <a:blip r:embed="rId8"/>
            <a:stretch>
              <a:fillRect l="0" t="0"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6.</a:t>
            </a:r>
            <a:r>
              <a:rPr lang="en-US" sz="3999" b="true">
                <a:solidFill>
                  <a:srgbClr val="004877"/>
                </a:solidFill>
                <a:latin typeface="Glacial Indifference Bold"/>
                <a:ea typeface="Glacial Indifference Bold"/>
                <a:cs typeface="Glacial Indifference Bold"/>
                <a:sym typeface="Glacial Indifference Bold"/>
              </a:rPr>
              <a:t> Energy Consumption Patterns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19</a:t>
            </a:r>
          </a:p>
        </p:txBody>
      </p:sp>
      <p:sp>
        <p:nvSpPr>
          <p:cNvPr name="TextBox 19" id="19"/>
          <p:cNvSpPr txBox="true"/>
          <p:nvPr/>
        </p:nvSpPr>
        <p:spPr>
          <a:xfrm rot="0">
            <a:off x="157959" y="3849974"/>
            <a:ext cx="7405193" cy="3887470"/>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Low Energy Consumption:</a:t>
            </a:r>
            <a:r>
              <a:rPr lang="en-US" sz="2199">
                <a:solidFill>
                  <a:srgbClr val="000000"/>
                </a:solidFill>
                <a:latin typeface="Open Sans"/>
                <a:ea typeface="Open Sans"/>
                <a:cs typeface="Open Sans"/>
                <a:sym typeface="Open Sans"/>
              </a:rPr>
              <a:t> The high frequency of low KWH and cost values might be due to periods of low activity or demand, such as overnight hours or weekends.</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Outliers: </a:t>
            </a:r>
            <a:r>
              <a:rPr lang="en-US" sz="2199">
                <a:solidFill>
                  <a:srgbClr val="000000"/>
                </a:solidFill>
                <a:latin typeface="Open Sans"/>
                <a:ea typeface="Open Sans"/>
                <a:cs typeface="Open Sans"/>
                <a:sym typeface="Open Sans"/>
              </a:rPr>
              <a:t>The long tails in both histograms suggest the presence of outliers. These outliers could represent periods of high energy consumption and associated costs, such as peak hours or periods of high activity.</a:t>
            </a:r>
          </a:p>
          <a:p>
            <a:pPr algn="l">
              <a:lnSpc>
                <a:spcPts val="307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7387665" y="3623098"/>
            <a:ext cx="10782155" cy="4002875"/>
          </a:xfrm>
          <a:custGeom>
            <a:avLst/>
            <a:gdLst/>
            <a:ahLst/>
            <a:cxnLst/>
            <a:rect r="r" b="b" t="t" l="l"/>
            <a:pathLst>
              <a:path h="4002875" w="10782155">
                <a:moveTo>
                  <a:pt x="0" y="0"/>
                </a:moveTo>
                <a:lnTo>
                  <a:pt x="10782155" y="0"/>
                </a:lnTo>
                <a:lnTo>
                  <a:pt x="10782155" y="4002876"/>
                </a:lnTo>
                <a:lnTo>
                  <a:pt x="0" y="4002876"/>
                </a:lnTo>
                <a:lnTo>
                  <a:pt x="0" y="0"/>
                </a:lnTo>
                <a:close/>
              </a:path>
            </a:pathLst>
          </a:custGeom>
          <a:blipFill>
            <a:blip r:embed="rId8"/>
            <a:stretch>
              <a:fillRect l="0" t="0"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6.</a:t>
            </a:r>
            <a:r>
              <a:rPr lang="en-US" sz="3999" b="true">
                <a:solidFill>
                  <a:srgbClr val="004877"/>
                </a:solidFill>
                <a:latin typeface="Glacial Indifference Bold"/>
                <a:ea typeface="Glacial Indifference Bold"/>
                <a:cs typeface="Glacial Indifference Bold"/>
                <a:sym typeface="Glacial Indifference Bold"/>
              </a:rPr>
              <a:t> Energy Consumption Patterns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20</a:t>
            </a:r>
          </a:p>
        </p:txBody>
      </p:sp>
      <p:sp>
        <p:nvSpPr>
          <p:cNvPr name="TextBox 19" id="19"/>
          <p:cNvSpPr txBox="true"/>
          <p:nvPr/>
        </p:nvSpPr>
        <p:spPr>
          <a:xfrm rot="0">
            <a:off x="138909" y="4318976"/>
            <a:ext cx="7405193" cy="2325370"/>
          </a:xfrm>
          <a:prstGeom prst="rect">
            <a:avLst/>
          </a:prstGeom>
        </p:spPr>
        <p:txBody>
          <a:bodyPr anchor="t" rtlCol="false" tIns="0" lIns="0" bIns="0" rIns="0">
            <a:spAutoFit/>
          </a:bodyPr>
          <a:lstStyle/>
          <a:p>
            <a:pPr algn="l" marL="474978" indent="-237489" lvl="1">
              <a:lnSpc>
                <a:spcPts val="3079"/>
              </a:lnSpc>
              <a:buFont typeface="Arial"/>
              <a:buChar char="•"/>
            </a:pPr>
            <a:r>
              <a:rPr lang="en-US" sz="2199">
                <a:solidFill>
                  <a:srgbClr val="000000"/>
                </a:solidFill>
                <a:latin typeface="Open Sans"/>
                <a:ea typeface="Open Sans"/>
                <a:cs typeface="Open Sans"/>
                <a:sym typeface="Open Sans"/>
              </a:rPr>
              <a:t>These KDE plots provide a smoother representation of the data compared to the histograms. The sharp peaks and long tails observed in the histograms are more clearly visualized in the KDE plots, providing a better understanding of the underlying probability distributions.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352899">
            <a:off x="-1034182" y="66950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59300" y="9491"/>
            <a:ext cx="1028700" cy="1260276"/>
          </a:xfrm>
          <a:custGeom>
            <a:avLst/>
            <a:gdLst/>
            <a:ahLst/>
            <a:cxnLst/>
            <a:rect r="r" b="b" t="t" l="l"/>
            <a:pathLst>
              <a:path h="1260276" w="1028700">
                <a:moveTo>
                  <a:pt x="0" y="0"/>
                </a:moveTo>
                <a:lnTo>
                  <a:pt x="1028700" y="0"/>
                </a:lnTo>
                <a:lnTo>
                  <a:pt x="1028700" y="1260276"/>
                </a:lnTo>
                <a:lnTo>
                  <a:pt x="0" y="1260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261311"/>
            <a:ext cx="1591542" cy="15915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923770" y="9738607"/>
            <a:ext cx="944791" cy="9447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908886">
            <a:off x="13598057" y="-1499761"/>
            <a:ext cx="6381281" cy="5912213"/>
          </a:xfrm>
          <a:custGeom>
            <a:avLst/>
            <a:gdLst/>
            <a:ahLst/>
            <a:cxnLst/>
            <a:rect r="r" b="b" t="t" l="l"/>
            <a:pathLst>
              <a:path h="5912213" w="6381281">
                <a:moveTo>
                  <a:pt x="0" y="0"/>
                </a:moveTo>
                <a:lnTo>
                  <a:pt x="6381281" y="0"/>
                </a:lnTo>
                <a:lnTo>
                  <a:pt x="6381281"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211497">
            <a:off x="-741550" y="9261491"/>
            <a:ext cx="2170364" cy="1329348"/>
          </a:xfrm>
          <a:custGeom>
            <a:avLst/>
            <a:gdLst/>
            <a:ahLst/>
            <a:cxnLst/>
            <a:rect r="r" b="b" t="t" l="l"/>
            <a:pathLst>
              <a:path h="1329348" w="2170364">
                <a:moveTo>
                  <a:pt x="0" y="0"/>
                </a:moveTo>
                <a:lnTo>
                  <a:pt x="2170364" y="0"/>
                </a:lnTo>
                <a:lnTo>
                  <a:pt x="2170364" y="1329347"/>
                </a:lnTo>
                <a:lnTo>
                  <a:pt x="0" y="1329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633628" y="3454315"/>
            <a:ext cx="8250320" cy="6104567"/>
          </a:xfrm>
          <a:custGeom>
            <a:avLst/>
            <a:gdLst/>
            <a:ahLst/>
            <a:cxnLst/>
            <a:rect r="r" b="b" t="t" l="l"/>
            <a:pathLst>
              <a:path h="6104567" w="8250320">
                <a:moveTo>
                  <a:pt x="0" y="0"/>
                </a:moveTo>
                <a:lnTo>
                  <a:pt x="8250320" y="0"/>
                </a:lnTo>
                <a:lnTo>
                  <a:pt x="8250320" y="6104568"/>
                </a:lnTo>
                <a:lnTo>
                  <a:pt x="0" y="6104568"/>
                </a:lnTo>
                <a:lnTo>
                  <a:pt x="0" y="0"/>
                </a:lnTo>
                <a:close/>
              </a:path>
            </a:pathLst>
          </a:custGeom>
          <a:blipFill>
            <a:blip r:embed="rId8"/>
            <a:stretch>
              <a:fillRect l="0" t="-1024" r="0" b="0"/>
            </a:stretch>
          </a:blipFill>
        </p:spPr>
      </p:sp>
      <p:sp>
        <p:nvSpPr>
          <p:cNvPr name="TextBox 16" id="16"/>
          <p:cNvSpPr txBox="true"/>
          <p:nvPr/>
        </p:nvSpPr>
        <p:spPr>
          <a:xfrm rot="0">
            <a:off x="3879606" y="137486"/>
            <a:ext cx="9133458"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Visualizing energy consumption patterns</a:t>
            </a:r>
          </a:p>
        </p:txBody>
      </p:sp>
      <p:sp>
        <p:nvSpPr>
          <p:cNvPr name="TextBox 17" id="17"/>
          <p:cNvSpPr txBox="true"/>
          <p:nvPr/>
        </p:nvSpPr>
        <p:spPr>
          <a:xfrm rot="0">
            <a:off x="524607" y="2332855"/>
            <a:ext cx="9229725" cy="688975"/>
          </a:xfrm>
          <a:prstGeom prst="rect">
            <a:avLst/>
          </a:prstGeom>
        </p:spPr>
        <p:txBody>
          <a:bodyPr anchor="t" rtlCol="false" tIns="0" lIns="0" bIns="0" rIns="0">
            <a:spAutoFit/>
          </a:bodyPr>
          <a:lstStyle/>
          <a:p>
            <a:pPr algn="just">
              <a:lnSpc>
                <a:spcPts val="5599"/>
              </a:lnSpc>
            </a:pPr>
            <a:r>
              <a:rPr lang="en-US" sz="3999">
                <a:solidFill>
                  <a:srgbClr val="004877"/>
                </a:solidFill>
                <a:latin typeface="Glacial Indifference"/>
                <a:ea typeface="Glacial Indifference"/>
                <a:cs typeface="Glacial Indifference"/>
                <a:sym typeface="Glacial Indifference"/>
              </a:rPr>
              <a:t>7.</a:t>
            </a:r>
            <a:r>
              <a:rPr lang="en-US" sz="3999" b="true">
                <a:solidFill>
                  <a:srgbClr val="004877"/>
                </a:solidFill>
                <a:latin typeface="Glacial Indifference Bold"/>
                <a:ea typeface="Glacial Indifference Bold"/>
                <a:cs typeface="Glacial Indifference Bold"/>
                <a:sym typeface="Glacial Indifference Bold"/>
              </a:rPr>
              <a:t> Correlations and Relationships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21</a:t>
            </a:r>
          </a:p>
        </p:txBody>
      </p:sp>
      <p:sp>
        <p:nvSpPr>
          <p:cNvPr name="TextBox 19" id="19"/>
          <p:cNvSpPr txBox="true"/>
          <p:nvPr/>
        </p:nvSpPr>
        <p:spPr>
          <a:xfrm rot="0">
            <a:off x="86831" y="3473856"/>
            <a:ext cx="8537272" cy="505904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Energy Pricing:</a:t>
            </a:r>
            <a:r>
              <a:rPr lang="en-US" sz="2199">
                <a:solidFill>
                  <a:srgbClr val="000000"/>
                </a:solidFill>
                <a:latin typeface="Open Sans"/>
                <a:ea typeface="Open Sans"/>
                <a:cs typeface="Open Sans"/>
                <a:sym typeface="Open Sans"/>
              </a:rPr>
              <a:t> The strong correlation between KWH/hh and Cost_per_half_hour suggests that higher energy consumption often leads to higher costs due to factors like time-of-use pricing or tiered pricing.</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Regional Variations:</a:t>
            </a:r>
            <a:r>
              <a:rPr lang="en-US" sz="2199">
                <a:solidFill>
                  <a:srgbClr val="000000"/>
                </a:solidFill>
                <a:latin typeface="Open Sans"/>
                <a:ea typeface="Open Sans"/>
                <a:cs typeface="Open Sans"/>
                <a:sym typeface="Open Sans"/>
              </a:rPr>
              <a:t> The strong correlation between regional averages suggests that factors like regional energy policies, infrastructure, or climate could influence both energy consumption and cost.</a:t>
            </a:r>
          </a:p>
          <a:p>
            <a:pPr algn="l" marL="474978" indent="-237489" lvl="1">
              <a:lnSpc>
                <a:spcPts val="3079"/>
              </a:lnSpc>
              <a:buFont typeface="Arial"/>
              <a:buChar char="•"/>
            </a:pPr>
            <a:r>
              <a:rPr lang="en-US" b="true" sz="2199">
                <a:solidFill>
                  <a:srgbClr val="000000"/>
                </a:solidFill>
                <a:latin typeface="Open Sans Bold"/>
                <a:ea typeface="Open Sans Bold"/>
                <a:cs typeface="Open Sans Bold"/>
                <a:sym typeface="Open Sans Bold"/>
              </a:rPr>
              <a:t>Site-Level Factors:</a:t>
            </a:r>
            <a:r>
              <a:rPr lang="en-US" sz="2199">
                <a:solidFill>
                  <a:srgbClr val="000000"/>
                </a:solidFill>
                <a:latin typeface="Open Sans"/>
                <a:ea typeface="Open Sans"/>
                <a:cs typeface="Open Sans"/>
                <a:sym typeface="Open Sans"/>
              </a:rPr>
              <a:t> The correlation between site-level totals indicates that factors specific to individual sites, such as equipment efficiency, usage patterns, and maintenance practices, can significantly impact both energy consumption and cost.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05772" y="6753728"/>
            <a:ext cx="7580052" cy="4530196"/>
          </a:xfrm>
          <a:custGeom>
            <a:avLst/>
            <a:gdLst/>
            <a:ahLst/>
            <a:cxnLst/>
            <a:rect r="r" b="b" t="t" l="l"/>
            <a:pathLst>
              <a:path h="4530196" w="7580052">
                <a:moveTo>
                  <a:pt x="0" y="0"/>
                </a:moveTo>
                <a:lnTo>
                  <a:pt x="7580052" y="0"/>
                </a:lnTo>
                <a:lnTo>
                  <a:pt x="7580052" y="4530196"/>
                </a:lnTo>
                <a:lnTo>
                  <a:pt x="0" y="4530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99532" y="7218281"/>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642250" y="8641250"/>
            <a:ext cx="2194713" cy="219471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57854"/>
            <a:ext cx="2314100" cy="1721112"/>
          </a:xfrm>
          <a:custGeom>
            <a:avLst/>
            <a:gdLst/>
            <a:ahLst/>
            <a:cxnLst/>
            <a:rect r="r" b="b" t="t" l="l"/>
            <a:pathLst>
              <a:path h="1721112" w="2314100">
                <a:moveTo>
                  <a:pt x="0" y="0"/>
                </a:moveTo>
                <a:lnTo>
                  <a:pt x="2314100" y="0"/>
                </a:lnTo>
                <a:lnTo>
                  <a:pt x="2314100" y="1721112"/>
                </a:lnTo>
                <a:lnTo>
                  <a:pt x="0" y="1721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368437" y="101600"/>
            <a:ext cx="9224219"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Statistical Hypothesis Testing and Cost Optimization</a:t>
            </a:r>
          </a:p>
        </p:txBody>
      </p:sp>
      <p:sp>
        <p:nvSpPr>
          <p:cNvPr name="Freeform 9" id="9"/>
          <p:cNvSpPr/>
          <p:nvPr/>
        </p:nvSpPr>
        <p:spPr>
          <a:xfrm flipH="false" flipV="false" rot="-10800000">
            <a:off x="12679149" y="-1574558"/>
            <a:ext cx="6799929" cy="6300087"/>
          </a:xfrm>
          <a:custGeom>
            <a:avLst/>
            <a:gdLst/>
            <a:ahLst/>
            <a:cxnLst/>
            <a:rect r="r" b="b" t="t" l="l"/>
            <a:pathLst>
              <a:path h="6300087" w="6799929">
                <a:moveTo>
                  <a:pt x="0" y="0"/>
                </a:moveTo>
                <a:lnTo>
                  <a:pt x="6799929" y="0"/>
                </a:lnTo>
                <a:lnTo>
                  <a:pt x="6799929" y="6300088"/>
                </a:lnTo>
                <a:lnTo>
                  <a:pt x="0" y="6300088"/>
                </a:lnTo>
                <a:lnTo>
                  <a:pt x="0" y="0"/>
                </a:lnTo>
                <a:close/>
              </a:path>
            </a:pathLst>
          </a:custGeom>
          <a:blipFill>
            <a:blip r:embed="rId8">
              <a:alphaModFix amt="73000"/>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996743">
            <a:off x="-554781" y="9128241"/>
            <a:ext cx="1500482" cy="1678860"/>
          </a:xfrm>
          <a:custGeom>
            <a:avLst/>
            <a:gdLst/>
            <a:ahLst/>
            <a:cxnLst/>
            <a:rect r="r" b="b" t="t" l="l"/>
            <a:pathLst>
              <a:path h="1678860" w="1500482">
                <a:moveTo>
                  <a:pt x="0" y="0"/>
                </a:moveTo>
                <a:lnTo>
                  <a:pt x="1500482" y="0"/>
                </a:lnTo>
                <a:lnTo>
                  <a:pt x="1500482" y="1678861"/>
                </a:lnTo>
                <a:lnTo>
                  <a:pt x="0" y="16788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22</a:t>
            </a:r>
          </a:p>
        </p:txBody>
      </p:sp>
      <p:grpSp>
        <p:nvGrpSpPr>
          <p:cNvPr name="Group 12" id="12"/>
          <p:cNvGrpSpPr>
            <a:grpSpLocks noChangeAspect="true"/>
          </p:cNvGrpSpPr>
          <p:nvPr/>
        </p:nvGrpSpPr>
        <p:grpSpPr>
          <a:xfrm rot="0">
            <a:off x="3122159" y="3682775"/>
            <a:ext cx="5666937" cy="4939425"/>
            <a:chOff x="0" y="0"/>
            <a:chExt cx="2819400" cy="2457450"/>
          </a:xfrm>
        </p:grpSpPr>
        <p:sp>
          <p:nvSpPr>
            <p:cNvPr name="Freeform 13" id="13"/>
            <p:cNvSpPr/>
            <p:nvPr/>
          </p:nvSpPr>
          <p:spPr>
            <a:xfrm flipH="false" flipV="false" rot="0">
              <a:off x="0" y="0"/>
              <a:ext cx="2819273" cy="2457323"/>
            </a:xfrm>
            <a:custGeom>
              <a:avLst/>
              <a:gdLst/>
              <a:ahLst/>
              <a:cxnLst/>
              <a:rect r="r" b="b" t="t" l="l"/>
              <a:pathLst>
                <a:path h="2457323" w="2819273">
                  <a:moveTo>
                    <a:pt x="0" y="2433828"/>
                  </a:moveTo>
                  <a:lnTo>
                    <a:pt x="0" y="23622"/>
                  </a:lnTo>
                  <a:cubicBezTo>
                    <a:pt x="0" y="20447"/>
                    <a:pt x="635" y="17526"/>
                    <a:pt x="1778" y="14605"/>
                  </a:cubicBezTo>
                  <a:cubicBezTo>
                    <a:pt x="2921" y="11684"/>
                    <a:pt x="4699" y="9144"/>
                    <a:pt x="6858" y="6858"/>
                  </a:cubicBezTo>
                  <a:cubicBezTo>
                    <a:pt x="9017" y="4572"/>
                    <a:pt x="11557" y="2921"/>
                    <a:pt x="14478" y="1778"/>
                  </a:cubicBezTo>
                  <a:cubicBezTo>
                    <a:pt x="17399" y="635"/>
                    <a:pt x="20447" y="0"/>
                    <a:pt x="23622" y="0"/>
                  </a:cubicBezTo>
                  <a:lnTo>
                    <a:pt x="2795778" y="0"/>
                  </a:lnTo>
                  <a:cubicBezTo>
                    <a:pt x="2798953" y="0"/>
                    <a:pt x="2801874" y="635"/>
                    <a:pt x="2804795" y="1778"/>
                  </a:cubicBezTo>
                  <a:cubicBezTo>
                    <a:pt x="2807716" y="2921"/>
                    <a:pt x="2810256" y="4699"/>
                    <a:pt x="2812415" y="6858"/>
                  </a:cubicBezTo>
                  <a:cubicBezTo>
                    <a:pt x="2814574" y="9017"/>
                    <a:pt x="2816352" y="11684"/>
                    <a:pt x="2817495" y="14478"/>
                  </a:cubicBezTo>
                  <a:cubicBezTo>
                    <a:pt x="2818638" y="17272"/>
                    <a:pt x="2819273" y="20320"/>
                    <a:pt x="2819273" y="23495"/>
                  </a:cubicBezTo>
                  <a:lnTo>
                    <a:pt x="2819273" y="2433828"/>
                  </a:lnTo>
                  <a:cubicBezTo>
                    <a:pt x="2819273" y="2437003"/>
                    <a:pt x="2818638" y="2439924"/>
                    <a:pt x="2817495" y="2442845"/>
                  </a:cubicBezTo>
                  <a:cubicBezTo>
                    <a:pt x="2816352" y="2445766"/>
                    <a:pt x="2814574" y="2448306"/>
                    <a:pt x="2812415" y="2450465"/>
                  </a:cubicBezTo>
                  <a:cubicBezTo>
                    <a:pt x="2810256" y="2452624"/>
                    <a:pt x="2807716" y="2454402"/>
                    <a:pt x="2804795" y="2455545"/>
                  </a:cubicBezTo>
                  <a:cubicBezTo>
                    <a:pt x="2801874" y="2456688"/>
                    <a:pt x="2798953" y="2457323"/>
                    <a:pt x="2795778" y="2457323"/>
                  </a:cubicBezTo>
                  <a:lnTo>
                    <a:pt x="23622" y="2457323"/>
                  </a:lnTo>
                  <a:cubicBezTo>
                    <a:pt x="20447" y="2457323"/>
                    <a:pt x="17526" y="2456688"/>
                    <a:pt x="14605" y="2455545"/>
                  </a:cubicBezTo>
                  <a:cubicBezTo>
                    <a:pt x="11684" y="2454402"/>
                    <a:pt x="9144" y="2452624"/>
                    <a:pt x="6985" y="2450465"/>
                  </a:cubicBezTo>
                  <a:cubicBezTo>
                    <a:pt x="4826" y="2448306"/>
                    <a:pt x="3048" y="2445639"/>
                    <a:pt x="1905" y="2442845"/>
                  </a:cubicBezTo>
                  <a:cubicBezTo>
                    <a:pt x="762" y="2440051"/>
                    <a:pt x="127" y="2437003"/>
                    <a:pt x="127" y="2433828"/>
                  </a:cubicBezTo>
                </a:path>
              </a:pathLst>
            </a:custGeom>
            <a:solidFill>
              <a:srgbClr val="F2EEEE"/>
            </a:solidFill>
          </p:spPr>
        </p:sp>
      </p:grpSp>
      <p:grpSp>
        <p:nvGrpSpPr>
          <p:cNvPr name="Group 14" id="14"/>
          <p:cNvGrpSpPr>
            <a:grpSpLocks noChangeAspect="true"/>
          </p:cNvGrpSpPr>
          <p:nvPr/>
        </p:nvGrpSpPr>
        <p:grpSpPr>
          <a:xfrm rot="0">
            <a:off x="9171998" y="3682775"/>
            <a:ext cx="5666937" cy="4939425"/>
            <a:chOff x="0" y="0"/>
            <a:chExt cx="2819400" cy="2457450"/>
          </a:xfrm>
        </p:grpSpPr>
        <p:sp>
          <p:nvSpPr>
            <p:cNvPr name="Freeform 15" id="15"/>
            <p:cNvSpPr/>
            <p:nvPr/>
          </p:nvSpPr>
          <p:spPr>
            <a:xfrm flipH="false" flipV="false" rot="0">
              <a:off x="0" y="0"/>
              <a:ext cx="2819273" cy="2457323"/>
            </a:xfrm>
            <a:custGeom>
              <a:avLst/>
              <a:gdLst/>
              <a:ahLst/>
              <a:cxnLst/>
              <a:rect r="r" b="b" t="t" l="l"/>
              <a:pathLst>
                <a:path h="2457323" w="2819273">
                  <a:moveTo>
                    <a:pt x="0" y="2433828"/>
                  </a:moveTo>
                  <a:lnTo>
                    <a:pt x="0" y="23622"/>
                  </a:lnTo>
                  <a:cubicBezTo>
                    <a:pt x="0" y="20447"/>
                    <a:pt x="635" y="17526"/>
                    <a:pt x="1778" y="14605"/>
                  </a:cubicBezTo>
                  <a:cubicBezTo>
                    <a:pt x="2921" y="11684"/>
                    <a:pt x="4699" y="9144"/>
                    <a:pt x="6858" y="6858"/>
                  </a:cubicBezTo>
                  <a:cubicBezTo>
                    <a:pt x="9017" y="4572"/>
                    <a:pt x="11557" y="2921"/>
                    <a:pt x="14478" y="1778"/>
                  </a:cubicBezTo>
                  <a:cubicBezTo>
                    <a:pt x="17399" y="635"/>
                    <a:pt x="20447" y="0"/>
                    <a:pt x="23622" y="0"/>
                  </a:cubicBezTo>
                  <a:lnTo>
                    <a:pt x="2795778" y="0"/>
                  </a:lnTo>
                  <a:cubicBezTo>
                    <a:pt x="2798953" y="0"/>
                    <a:pt x="2801874" y="635"/>
                    <a:pt x="2804795" y="1778"/>
                  </a:cubicBezTo>
                  <a:cubicBezTo>
                    <a:pt x="2807716" y="2921"/>
                    <a:pt x="2810256" y="4699"/>
                    <a:pt x="2812415" y="6858"/>
                  </a:cubicBezTo>
                  <a:cubicBezTo>
                    <a:pt x="2814574" y="9017"/>
                    <a:pt x="2816352" y="11684"/>
                    <a:pt x="2817495" y="14478"/>
                  </a:cubicBezTo>
                  <a:cubicBezTo>
                    <a:pt x="2818638" y="17272"/>
                    <a:pt x="2819273" y="20320"/>
                    <a:pt x="2819273" y="23495"/>
                  </a:cubicBezTo>
                  <a:lnTo>
                    <a:pt x="2819273" y="2433828"/>
                  </a:lnTo>
                  <a:cubicBezTo>
                    <a:pt x="2819273" y="2437003"/>
                    <a:pt x="2818638" y="2439924"/>
                    <a:pt x="2817495" y="2442845"/>
                  </a:cubicBezTo>
                  <a:cubicBezTo>
                    <a:pt x="2816352" y="2445766"/>
                    <a:pt x="2814574" y="2448306"/>
                    <a:pt x="2812415" y="2450465"/>
                  </a:cubicBezTo>
                  <a:cubicBezTo>
                    <a:pt x="2810256" y="2452624"/>
                    <a:pt x="2807589" y="2454402"/>
                    <a:pt x="2804795" y="2455545"/>
                  </a:cubicBezTo>
                  <a:cubicBezTo>
                    <a:pt x="2802001" y="2456688"/>
                    <a:pt x="2798953" y="2457323"/>
                    <a:pt x="2795778" y="2457323"/>
                  </a:cubicBezTo>
                  <a:lnTo>
                    <a:pt x="23622" y="2457323"/>
                  </a:lnTo>
                  <a:cubicBezTo>
                    <a:pt x="20447" y="2457323"/>
                    <a:pt x="17526" y="2456688"/>
                    <a:pt x="14605" y="2455545"/>
                  </a:cubicBezTo>
                  <a:cubicBezTo>
                    <a:pt x="11684" y="2454402"/>
                    <a:pt x="9144" y="2452624"/>
                    <a:pt x="6985" y="2450465"/>
                  </a:cubicBezTo>
                  <a:cubicBezTo>
                    <a:pt x="4826" y="2448306"/>
                    <a:pt x="3048" y="2445639"/>
                    <a:pt x="1905" y="2442845"/>
                  </a:cubicBezTo>
                  <a:cubicBezTo>
                    <a:pt x="762" y="2440051"/>
                    <a:pt x="127" y="2437003"/>
                    <a:pt x="127" y="2433828"/>
                  </a:cubicBezTo>
                </a:path>
              </a:pathLst>
            </a:custGeom>
            <a:solidFill>
              <a:srgbClr val="F2EEEE"/>
            </a:solidFill>
          </p:spPr>
        </p:sp>
      </p:grpSp>
      <p:sp>
        <p:nvSpPr>
          <p:cNvPr name="TextBox 16" id="16"/>
          <p:cNvSpPr txBox="true"/>
          <p:nvPr/>
        </p:nvSpPr>
        <p:spPr>
          <a:xfrm rot="0">
            <a:off x="3506860" y="4003063"/>
            <a:ext cx="5063025" cy="4155974"/>
          </a:xfrm>
          <a:prstGeom prst="rect">
            <a:avLst/>
          </a:prstGeom>
        </p:spPr>
        <p:txBody>
          <a:bodyPr anchor="t" rtlCol="false" tIns="0" lIns="0" bIns="0" rIns="0">
            <a:spAutoFit/>
          </a:bodyPr>
          <a:lstStyle/>
          <a:p>
            <a:pPr algn="l">
              <a:lnSpc>
                <a:spcPts val="4160"/>
              </a:lnSpc>
            </a:pPr>
            <a:r>
              <a:rPr lang="en-US" sz="2799">
                <a:solidFill>
                  <a:srgbClr val="3D3838"/>
                </a:solidFill>
                <a:latin typeface="Montserrat"/>
                <a:ea typeface="Montserrat"/>
                <a:cs typeface="Montserrat"/>
                <a:sym typeface="Montserrat"/>
              </a:rPr>
              <a:t>We perform a </a:t>
            </a:r>
            <a:r>
              <a:rPr lang="en-US" b="true" sz="2799">
                <a:solidFill>
                  <a:srgbClr val="3D3838"/>
                </a:solidFill>
                <a:latin typeface="Montserrat Bold"/>
                <a:ea typeface="Montserrat Bold"/>
                <a:cs typeface="Montserrat Bold"/>
                <a:sym typeface="Montserrat Bold"/>
              </a:rPr>
              <a:t>One-Way ANOVA test</a:t>
            </a:r>
            <a:r>
              <a:rPr lang="en-US" sz="2799">
                <a:solidFill>
                  <a:srgbClr val="3D3838"/>
                </a:solidFill>
                <a:latin typeface="Montserrat"/>
                <a:ea typeface="Montserrat"/>
                <a:cs typeface="Montserrat"/>
                <a:sym typeface="Montserrat"/>
              </a:rPr>
              <a:t> (</a:t>
            </a:r>
            <a:r>
              <a:rPr lang="en-US" sz="2799">
                <a:solidFill>
                  <a:srgbClr val="162C3B"/>
                </a:solidFill>
                <a:latin typeface="Montserrat"/>
                <a:ea typeface="Montserrat"/>
                <a:cs typeface="Montserrat"/>
                <a:sym typeface="Montserrat"/>
              </a:rPr>
              <a:t>f_oneway</a:t>
            </a:r>
            <a:r>
              <a:rPr lang="en-US" sz="2799">
                <a:solidFill>
                  <a:srgbClr val="3D3838"/>
                </a:solidFill>
                <a:latin typeface="Montserrat"/>
                <a:ea typeface="Montserrat"/>
                <a:cs typeface="Montserrat"/>
                <a:sym typeface="Montserrat"/>
              </a:rPr>
              <a:t>) to assess if the means of energy consumption differ across weekdays. The p-value from the ANOVA test reflects the significance of this difference.</a:t>
            </a:r>
          </a:p>
        </p:txBody>
      </p:sp>
      <p:sp>
        <p:nvSpPr>
          <p:cNvPr name="TextBox 17" id="17"/>
          <p:cNvSpPr txBox="true"/>
          <p:nvPr/>
        </p:nvSpPr>
        <p:spPr>
          <a:xfrm rot="0">
            <a:off x="9700566" y="4401489"/>
            <a:ext cx="4787490" cy="3108224"/>
          </a:xfrm>
          <a:prstGeom prst="rect">
            <a:avLst/>
          </a:prstGeom>
        </p:spPr>
        <p:txBody>
          <a:bodyPr anchor="t" rtlCol="false" tIns="0" lIns="0" bIns="0" rIns="0">
            <a:spAutoFit/>
          </a:bodyPr>
          <a:lstStyle/>
          <a:p>
            <a:pPr algn="l" marL="0" indent="0" lvl="0">
              <a:lnSpc>
                <a:spcPts val="4160"/>
              </a:lnSpc>
              <a:spcBef>
                <a:spcPct val="0"/>
              </a:spcBef>
            </a:pPr>
            <a:r>
              <a:rPr lang="en-US" sz="2799" strike="noStrike" u="none">
                <a:solidFill>
                  <a:srgbClr val="3D3838"/>
                </a:solidFill>
                <a:latin typeface="Montserrat"/>
                <a:ea typeface="Montserrat"/>
                <a:cs typeface="Montserrat"/>
                <a:sym typeface="Montserrat"/>
              </a:rPr>
              <a:t>Additionally, </a:t>
            </a:r>
            <a:r>
              <a:rPr lang="en-US" b="true" sz="2799" strike="noStrike" u="none">
                <a:solidFill>
                  <a:srgbClr val="3D3838"/>
                </a:solidFill>
                <a:latin typeface="Montserrat Bold"/>
                <a:ea typeface="Montserrat Bold"/>
                <a:cs typeface="Montserrat Bold"/>
                <a:sym typeface="Montserrat Bold"/>
              </a:rPr>
              <a:t>a non-parametric Kruskal-Wallis test </a:t>
            </a:r>
            <a:r>
              <a:rPr lang="en-US" sz="2799" strike="noStrike" u="none">
                <a:solidFill>
                  <a:srgbClr val="3D3838"/>
                </a:solidFill>
                <a:latin typeface="Montserrat"/>
                <a:ea typeface="Montserrat"/>
                <a:cs typeface="Montserrat"/>
                <a:sym typeface="Montserrat"/>
              </a:rPr>
              <a:t>(</a:t>
            </a:r>
            <a:r>
              <a:rPr lang="en-US" sz="2799" strike="noStrike" u="none">
                <a:solidFill>
                  <a:srgbClr val="162C3B"/>
                </a:solidFill>
                <a:latin typeface="Montserrat"/>
                <a:ea typeface="Montserrat"/>
                <a:cs typeface="Montserrat"/>
                <a:sym typeface="Montserrat"/>
              </a:rPr>
              <a:t>kruskal</a:t>
            </a:r>
            <a:r>
              <a:rPr lang="en-US" sz="2799" strike="noStrike" u="none">
                <a:solidFill>
                  <a:srgbClr val="3D3838"/>
                </a:solidFill>
                <a:latin typeface="Montserrat"/>
                <a:ea typeface="Montserrat"/>
                <a:cs typeface="Montserrat"/>
                <a:sym typeface="Montserrat"/>
              </a:rPr>
              <a:t>) is included for robustness in case the data might not be normally distributed.</a:t>
            </a:r>
          </a:p>
        </p:txBody>
      </p:sp>
      <p:sp>
        <p:nvSpPr>
          <p:cNvPr name="TextBox 18" id="18"/>
          <p:cNvSpPr txBox="true"/>
          <p:nvPr/>
        </p:nvSpPr>
        <p:spPr>
          <a:xfrm rot="0">
            <a:off x="533606" y="2107957"/>
            <a:ext cx="9886831" cy="688976"/>
          </a:xfrm>
          <a:prstGeom prst="rect">
            <a:avLst/>
          </a:prstGeom>
        </p:spPr>
        <p:txBody>
          <a:bodyPr anchor="t" rtlCol="false" tIns="0" lIns="0" bIns="0" rIns="0">
            <a:spAutoFit/>
          </a:bodyPr>
          <a:lstStyle/>
          <a:p>
            <a:pPr algn="ctr">
              <a:lnSpc>
                <a:spcPts val="5599"/>
              </a:lnSpc>
              <a:spcBef>
                <a:spcPct val="0"/>
              </a:spcBef>
            </a:pPr>
            <a:r>
              <a:rPr lang="en-US" b="true" sz="3999">
                <a:solidFill>
                  <a:srgbClr val="95CCB6"/>
                </a:solidFill>
                <a:latin typeface="Glacial Indifference Bold"/>
                <a:ea typeface="Glacial Indifference Bold"/>
                <a:cs typeface="Glacial Indifference Bold"/>
                <a:sym typeface="Glacial Indifference Bold"/>
              </a:rPr>
              <a:t>1. Energy Consumption by Day of the Week</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305772" y="6753728"/>
            <a:ext cx="7580052" cy="4530196"/>
          </a:xfrm>
          <a:custGeom>
            <a:avLst/>
            <a:gdLst/>
            <a:ahLst/>
            <a:cxnLst/>
            <a:rect r="r" b="b" t="t" l="l"/>
            <a:pathLst>
              <a:path h="4530196" w="7580052">
                <a:moveTo>
                  <a:pt x="0" y="0"/>
                </a:moveTo>
                <a:lnTo>
                  <a:pt x="7580052" y="0"/>
                </a:lnTo>
                <a:lnTo>
                  <a:pt x="7580052" y="4530196"/>
                </a:lnTo>
                <a:lnTo>
                  <a:pt x="0" y="4530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99532" y="7218281"/>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642250" y="8641250"/>
            <a:ext cx="2194713" cy="219471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57854"/>
            <a:ext cx="2314100" cy="1721112"/>
          </a:xfrm>
          <a:custGeom>
            <a:avLst/>
            <a:gdLst/>
            <a:ahLst/>
            <a:cxnLst/>
            <a:rect r="r" b="b" t="t" l="l"/>
            <a:pathLst>
              <a:path h="1721112" w="2314100">
                <a:moveTo>
                  <a:pt x="0" y="0"/>
                </a:moveTo>
                <a:lnTo>
                  <a:pt x="2314100" y="0"/>
                </a:lnTo>
                <a:lnTo>
                  <a:pt x="2314100" y="1721112"/>
                </a:lnTo>
                <a:lnTo>
                  <a:pt x="0" y="1721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368437" y="101600"/>
            <a:ext cx="9224219"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Statistical Hypothesis Testing and Cost Optimization</a:t>
            </a:r>
          </a:p>
        </p:txBody>
      </p:sp>
      <p:sp>
        <p:nvSpPr>
          <p:cNvPr name="Freeform 9" id="9"/>
          <p:cNvSpPr/>
          <p:nvPr/>
        </p:nvSpPr>
        <p:spPr>
          <a:xfrm flipH="false" flipV="false" rot="-10800000">
            <a:off x="12679149" y="-1574558"/>
            <a:ext cx="6799929" cy="6300087"/>
          </a:xfrm>
          <a:custGeom>
            <a:avLst/>
            <a:gdLst/>
            <a:ahLst/>
            <a:cxnLst/>
            <a:rect r="r" b="b" t="t" l="l"/>
            <a:pathLst>
              <a:path h="6300087" w="6799929">
                <a:moveTo>
                  <a:pt x="0" y="0"/>
                </a:moveTo>
                <a:lnTo>
                  <a:pt x="6799929" y="0"/>
                </a:lnTo>
                <a:lnTo>
                  <a:pt x="6799929" y="6300088"/>
                </a:lnTo>
                <a:lnTo>
                  <a:pt x="0" y="6300088"/>
                </a:lnTo>
                <a:lnTo>
                  <a:pt x="0" y="0"/>
                </a:lnTo>
                <a:close/>
              </a:path>
            </a:pathLst>
          </a:custGeom>
          <a:blipFill>
            <a:blip r:embed="rId8">
              <a:alphaModFix amt="73000"/>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996743">
            <a:off x="-554781" y="9128241"/>
            <a:ext cx="1500482" cy="1678860"/>
          </a:xfrm>
          <a:custGeom>
            <a:avLst/>
            <a:gdLst/>
            <a:ahLst/>
            <a:cxnLst/>
            <a:rect r="r" b="b" t="t" l="l"/>
            <a:pathLst>
              <a:path h="1678860" w="1500482">
                <a:moveTo>
                  <a:pt x="0" y="0"/>
                </a:moveTo>
                <a:lnTo>
                  <a:pt x="1500482" y="0"/>
                </a:lnTo>
                <a:lnTo>
                  <a:pt x="1500482" y="1678861"/>
                </a:lnTo>
                <a:lnTo>
                  <a:pt x="0" y="16788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23</a:t>
            </a:r>
          </a:p>
        </p:txBody>
      </p:sp>
      <p:sp>
        <p:nvSpPr>
          <p:cNvPr name="TextBox 12" id="12"/>
          <p:cNvSpPr txBox="true"/>
          <p:nvPr/>
        </p:nvSpPr>
        <p:spPr>
          <a:xfrm rot="0">
            <a:off x="452635" y="2184157"/>
            <a:ext cx="11004233" cy="688976"/>
          </a:xfrm>
          <a:prstGeom prst="rect">
            <a:avLst/>
          </a:prstGeom>
        </p:spPr>
        <p:txBody>
          <a:bodyPr anchor="t" rtlCol="false" tIns="0" lIns="0" bIns="0" rIns="0">
            <a:spAutoFit/>
          </a:bodyPr>
          <a:lstStyle/>
          <a:p>
            <a:pPr algn="l">
              <a:lnSpc>
                <a:spcPts val="5599"/>
              </a:lnSpc>
              <a:spcBef>
                <a:spcPct val="0"/>
              </a:spcBef>
            </a:pPr>
            <a:r>
              <a:rPr lang="en-US" b="true" sz="3999">
                <a:solidFill>
                  <a:srgbClr val="95CCB6"/>
                </a:solidFill>
                <a:latin typeface="Glacial Indifference Bold"/>
                <a:ea typeface="Glacial Indifference Bold"/>
                <a:cs typeface="Glacial Indifference Bold"/>
                <a:sym typeface="Glacial Indifference Bold"/>
              </a:rPr>
              <a:t>2. Correlation Between Demand Price and Cost</a:t>
            </a:r>
          </a:p>
        </p:txBody>
      </p:sp>
      <p:grpSp>
        <p:nvGrpSpPr>
          <p:cNvPr name="Group 13" id="13"/>
          <p:cNvGrpSpPr>
            <a:grpSpLocks noChangeAspect="true"/>
          </p:cNvGrpSpPr>
          <p:nvPr/>
        </p:nvGrpSpPr>
        <p:grpSpPr>
          <a:xfrm rot="0">
            <a:off x="1187576" y="3687367"/>
            <a:ext cx="624410" cy="555018"/>
            <a:chOff x="0" y="0"/>
            <a:chExt cx="424345" cy="377190"/>
          </a:xfrm>
        </p:grpSpPr>
        <p:sp>
          <p:nvSpPr>
            <p:cNvPr name="Freeform 14" id="14"/>
            <p:cNvSpPr/>
            <p:nvPr/>
          </p:nvSpPr>
          <p:spPr>
            <a:xfrm flipH="false" flipV="false" rot="0">
              <a:off x="0" y="0"/>
              <a:ext cx="424434" cy="377317"/>
            </a:xfrm>
            <a:custGeom>
              <a:avLst/>
              <a:gdLst/>
              <a:ahLst/>
              <a:cxnLst/>
              <a:rect r="r" b="b" t="t" l="l"/>
              <a:pathLst>
                <a:path h="377317" w="424434">
                  <a:moveTo>
                    <a:pt x="400812" y="341757"/>
                  </a:moveTo>
                  <a:lnTo>
                    <a:pt x="400812" y="35306"/>
                  </a:lnTo>
                  <a:cubicBezTo>
                    <a:pt x="400812" y="28829"/>
                    <a:pt x="395478" y="23495"/>
                    <a:pt x="389001" y="23495"/>
                  </a:cubicBezTo>
                  <a:cubicBezTo>
                    <a:pt x="382524" y="23495"/>
                    <a:pt x="377190" y="28829"/>
                    <a:pt x="377190" y="35306"/>
                  </a:cubicBezTo>
                  <a:lnTo>
                    <a:pt x="377190" y="341757"/>
                  </a:lnTo>
                  <a:cubicBezTo>
                    <a:pt x="377190" y="348234"/>
                    <a:pt x="382524" y="353568"/>
                    <a:pt x="389001" y="353568"/>
                  </a:cubicBezTo>
                  <a:cubicBezTo>
                    <a:pt x="395478" y="353568"/>
                    <a:pt x="400812" y="348234"/>
                    <a:pt x="400812" y="341757"/>
                  </a:cubicBezTo>
                  <a:close/>
                  <a:moveTo>
                    <a:pt x="353568" y="35306"/>
                  </a:moveTo>
                  <a:cubicBezTo>
                    <a:pt x="353568" y="15875"/>
                    <a:pt x="369443" y="0"/>
                    <a:pt x="389001" y="0"/>
                  </a:cubicBezTo>
                  <a:cubicBezTo>
                    <a:pt x="408559" y="0"/>
                    <a:pt x="424434" y="15875"/>
                    <a:pt x="424434" y="35306"/>
                  </a:cubicBezTo>
                  <a:lnTo>
                    <a:pt x="424434" y="341757"/>
                  </a:lnTo>
                  <a:cubicBezTo>
                    <a:pt x="424434" y="361315"/>
                    <a:pt x="408559" y="377190"/>
                    <a:pt x="389001" y="377190"/>
                  </a:cubicBezTo>
                  <a:cubicBezTo>
                    <a:pt x="369443" y="377190"/>
                    <a:pt x="353695" y="361315"/>
                    <a:pt x="353695" y="341757"/>
                  </a:cubicBezTo>
                  <a:lnTo>
                    <a:pt x="353695" y="35306"/>
                  </a:lnTo>
                  <a:close/>
                  <a:moveTo>
                    <a:pt x="282829" y="129667"/>
                  </a:moveTo>
                  <a:cubicBezTo>
                    <a:pt x="282829" y="123190"/>
                    <a:pt x="277495" y="117856"/>
                    <a:pt x="271018" y="117856"/>
                  </a:cubicBezTo>
                  <a:cubicBezTo>
                    <a:pt x="264541" y="117856"/>
                    <a:pt x="259207" y="123190"/>
                    <a:pt x="259207" y="129667"/>
                  </a:cubicBezTo>
                  <a:lnTo>
                    <a:pt x="259207" y="341757"/>
                  </a:lnTo>
                  <a:cubicBezTo>
                    <a:pt x="259207" y="348234"/>
                    <a:pt x="264541" y="353568"/>
                    <a:pt x="271018" y="353568"/>
                  </a:cubicBezTo>
                  <a:cubicBezTo>
                    <a:pt x="277495" y="353568"/>
                    <a:pt x="282829" y="348234"/>
                    <a:pt x="282829" y="341757"/>
                  </a:cubicBezTo>
                  <a:lnTo>
                    <a:pt x="282829" y="129667"/>
                  </a:lnTo>
                  <a:close/>
                  <a:moveTo>
                    <a:pt x="235712" y="129667"/>
                  </a:moveTo>
                  <a:cubicBezTo>
                    <a:pt x="235712" y="110109"/>
                    <a:pt x="251587" y="94361"/>
                    <a:pt x="271018" y="94361"/>
                  </a:cubicBezTo>
                  <a:cubicBezTo>
                    <a:pt x="290449" y="94361"/>
                    <a:pt x="306451" y="110236"/>
                    <a:pt x="306451" y="129667"/>
                  </a:cubicBezTo>
                  <a:lnTo>
                    <a:pt x="306451" y="341757"/>
                  </a:lnTo>
                  <a:cubicBezTo>
                    <a:pt x="306451" y="361315"/>
                    <a:pt x="290576" y="377190"/>
                    <a:pt x="271018" y="377190"/>
                  </a:cubicBezTo>
                  <a:cubicBezTo>
                    <a:pt x="251460" y="377190"/>
                    <a:pt x="235712" y="361315"/>
                    <a:pt x="235712" y="341757"/>
                  </a:cubicBezTo>
                  <a:lnTo>
                    <a:pt x="235712" y="129667"/>
                  </a:lnTo>
                  <a:close/>
                  <a:moveTo>
                    <a:pt x="164973" y="341757"/>
                  </a:moveTo>
                  <a:lnTo>
                    <a:pt x="164973" y="223901"/>
                  </a:lnTo>
                  <a:cubicBezTo>
                    <a:pt x="164973" y="217424"/>
                    <a:pt x="159639" y="212090"/>
                    <a:pt x="153162" y="212090"/>
                  </a:cubicBezTo>
                  <a:cubicBezTo>
                    <a:pt x="146685" y="212090"/>
                    <a:pt x="141351" y="217424"/>
                    <a:pt x="141351" y="223901"/>
                  </a:cubicBezTo>
                  <a:lnTo>
                    <a:pt x="141351" y="341757"/>
                  </a:lnTo>
                  <a:cubicBezTo>
                    <a:pt x="141351" y="348234"/>
                    <a:pt x="146685" y="353568"/>
                    <a:pt x="153162" y="353568"/>
                  </a:cubicBezTo>
                  <a:cubicBezTo>
                    <a:pt x="159639" y="353568"/>
                    <a:pt x="164973" y="348234"/>
                    <a:pt x="164973" y="341757"/>
                  </a:cubicBezTo>
                  <a:close/>
                  <a:moveTo>
                    <a:pt x="153162" y="188595"/>
                  </a:moveTo>
                  <a:cubicBezTo>
                    <a:pt x="172720" y="188595"/>
                    <a:pt x="188468" y="204470"/>
                    <a:pt x="188468" y="223901"/>
                  </a:cubicBezTo>
                  <a:lnTo>
                    <a:pt x="188468" y="341757"/>
                  </a:lnTo>
                  <a:cubicBezTo>
                    <a:pt x="188468" y="361315"/>
                    <a:pt x="172593" y="377190"/>
                    <a:pt x="153162" y="377190"/>
                  </a:cubicBezTo>
                  <a:cubicBezTo>
                    <a:pt x="133731" y="377190"/>
                    <a:pt x="117856" y="361315"/>
                    <a:pt x="117856" y="341757"/>
                  </a:cubicBezTo>
                  <a:lnTo>
                    <a:pt x="117856" y="223901"/>
                  </a:lnTo>
                  <a:cubicBezTo>
                    <a:pt x="117856" y="204343"/>
                    <a:pt x="133731" y="188595"/>
                    <a:pt x="153162" y="188595"/>
                  </a:cubicBezTo>
                  <a:close/>
                  <a:moveTo>
                    <a:pt x="47117" y="318262"/>
                  </a:moveTo>
                  <a:cubicBezTo>
                    <a:pt x="47117" y="311785"/>
                    <a:pt x="41783" y="306451"/>
                    <a:pt x="35306" y="306451"/>
                  </a:cubicBezTo>
                  <a:cubicBezTo>
                    <a:pt x="28829" y="306451"/>
                    <a:pt x="23495" y="311785"/>
                    <a:pt x="23495" y="318262"/>
                  </a:cubicBezTo>
                  <a:lnTo>
                    <a:pt x="23495" y="341884"/>
                  </a:lnTo>
                  <a:cubicBezTo>
                    <a:pt x="23495" y="348361"/>
                    <a:pt x="28829" y="353695"/>
                    <a:pt x="35306" y="353695"/>
                  </a:cubicBezTo>
                  <a:cubicBezTo>
                    <a:pt x="41783" y="353695"/>
                    <a:pt x="47117" y="348361"/>
                    <a:pt x="47117" y="341884"/>
                  </a:cubicBezTo>
                  <a:lnTo>
                    <a:pt x="47117" y="318262"/>
                  </a:lnTo>
                  <a:close/>
                  <a:moveTo>
                    <a:pt x="0" y="318262"/>
                  </a:moveTo>
                  <a:cubicBezTo>
                    <a:pt x="0" y="298704"/>
                    <a:pt x="15875" y="282956"/>
                    <a:pt x="35306" y="282956"/>
                  </a:cubicBezTo>
                  <a:cubicBezTo>
                    <a:pt x="54737" y="282956"/>
                    <a:pt x="70612" y="298831"/>
                    <a:pt x="70612" y="318262"/>
                  </a:cubicBezTo>
                  <a:lnTo>
                    <a:pt x="70612" y="341884"/>
                  </a:lnTo>
                  <a:cubicBezTo>
                    <a:pt x="70612" y="361442"/>
                    <a:pt x="54737" y="377317"/>
                    <a:pt x="35306" y="377317"/>
                  </a:cubicBezTo>
                  <a:cubicBezTo>
                    <a:pt x="15875" y="377317"/>
                    <a:pt x="0" y="361315"/>
                    <a:pt x="0" y="341757"/>
                  </a:cubicBezTo>
                  <a:lnTo>
                    <a:pt x="0" y="318262"/>
                  </a:lnTo>
                </a:path>
              </a:pathLst>
            </a:custGeom>
            <a:solidFill>
              <a:srgbClr val="2D2E34"/>
            </a:solidFill>
          </p:spPr>
        </p:sp>
      </p:grpSp>
      <p:sp>
        <p:nvSpPr>
          <p:cNvPr name="TextBox 15" id="15"/>
          <p:cNvSpPr txBox="true"/>
          <p:nvPr/>
        </p:nvSpPr>
        <p:spPr>
          <a:xfrm rot="0">
            <a:off x="1157050" y="4606391"/>
            <a:ext cx="8741119" cy="1500886"/>
          </a:xfrm>
          <a:prstGeom prst="rect">
            <a:avLst/>
          </a:prstGeom>
        </p:spPr>
        <p:txBody>
          <a:bodyPr anchor="t" rtlCol="false" tIns="0" lIns="0" bIns="0" rIns="0">
            <a:spAutoFit/>
          </a:bodyPr>
          <a:lstStyle/>
          <a:p>
            <a:pPr algn="l">
              <a:lnSpc>
                <a:spcPts val="3032"/>
              </a:lnSpc>
            </a:pPr>
            <a:r>
              <a:rPr lang="en-US" b="true" sz="2000">
                <a:solidFill>
                  <a:srgbClr val="3D3838"/>
                </a:solidFill>
                <a:latin typeface="Montserrat Bold"/>
                <a:ea typeface="Montserrat Bold"/>
                <a:cs typeface="Montserrat Bold"/>
                <a:sym typeface="Montserrat Bold"/>
              </a:rPr>
              <a:t>We calculate the Pearson correlation coefficient (pearsonr) to measure the linear association between DemandPrice and Cost_per_half_hour. The p-value indicates the significance of this correlation.</a:t>
            </a:r>
          </a:p>
        </p:txBody>
      </p:sp>
      <p:grpSp>
        <p:nvGrpSpPr>
          <p:cNvPr name="Group 16" id="16"/>
          <p:cNvGrpSpPr>
            <a:grpSpLocks noChangeAspect="true"/>
          </p:cNvGrpSpPr>
          <p:nvPr/>
        </p:nvGrpSpPr>
        <p:grpSpPr>
          <a:xfrm rot="0">
            <a:off x="9172823" y="6376899"/>
            <a:ext cx="589565" cy="524046"/>
            <a:chOff x="0" y="0"/>
            <a:chExt cx="424345" cy="377190"/>
          </a:xfrm>
        </p:grpSpPr>
        <p:sp>
          <p:nvSpPr>
            <p:cNvPr name="Freeform 17" id="17"/>
            <p:cNvSpPr/>
            <p:nvPr/>
          </p:nvSpPr>
          <p:spPr>
            <a:xfrm flipH="false" flipV="false" rot="0">
              <a:off x="0" y="0"/>
              <a:ext cx="424434" cy="377317"/>
            </a:xfrm>
            <a:custGeom>
              <a:avLst/>
              <a:gdLst/>
              <a:ahLst/>
              <a:cxnLst/>
              <a:rect r="r" b="b" t="t" l="l"/>
              <a:pathLst>
                <a:path h="377317" w="424434">
                  <a:moveTo>
                    <a:pt x="400812" y="341757"/>
                  </a:moveTo>
                  <a:lnTo>
                    <a:pt x="400812" y="35306"/>
                  </a:lnTo>
                  <a:cubicBezTo>
                    <a:pt x="400812" y="28829"/>
                    <a:pt x="395478" y="23495"/>
                    <a:pt x="389001" y="23495"/>
                  </a:cubicBezTo>
                  <a:cubicBezTo>
                    <a:pt x="382524" y="23495"/>
                    <a:pt x="377190" y="28829"/>
                    <a:pt x="377190" y="35306"/>
                  </a:cubicBezTo>
                  <a:lnTo>
                    <a:pt x="377190" y="341757"/>
                  </a:lnTo>
                  <a:cubicBezTo>
                    <a:pt x="377190" y="348234"/>
                    <a:pt x="382524" y="353568"/>
                    <a:pt x="389001" y="353568"/>
                  </a:cubicBezTo>
                  <a:cubicBezTo>
                    <a:pt x="395478" y="353568"/>
                    <a:pt x="400812" y="348234"/>
                    <a:pt x="400812" y="341757"/>
                  </a:cubicBezTo>
                  <a:close/>
                  <a:moveTo>
                    <a:pt x="353568" y="35306"/>
                  </a:moveTo>
                  <a:cubicBezTo>
                    <a:pt x="353568" y="15875"/>
                    <a:pt x="369443" y="0"/>
                    <a:pt x="389001" y="0"/>
                  </a:cubicBezTo>
                  <a:cubicBezTo>
                    <a:pt x="408559" y="0"/>
                    <a:pt x="424434" y="15875"/>
                    <a:pt x="424434" y="35306"/>
                  </a:cubicBezTo>
                  <a:lnTo>
                    <a:pt x="424434" y="341757"/>
                  </a:lnTo>
                  <a:cubicBezTo>
                    <a:pt x="424434" y="361315"/>
                    <a:pt x="408559" y="377190"/>
                    <a:pt x="389001" y="377190"/>
                  </a:cubicBezTo>
                  <a:cubicBezTo>
                    <a:pt x="369443" y="377190"/>
                    <a:pt x="353695" y="361315"/>
                    <a:pt x="353695" y="341757"/>
                  </a:cubicBezTo>
                  <a:lnTo>
                    <a:pt x="353695" y="35306"/>
                  </a:lnTo>
                  <a:close/>
                  <a:moveTo>
                    <a:pt x="282829" y="129667"/>
                  </a:moveTo>
                  <a:cubicBezTo>
                    <a:pt x="282829" y="123190"/>
                    <a:pt x="277495" y="117856"/>
                    <a:pt x="271018" y="117856"/>
                  </a:cubicBezTo>
                  <a:cubicBezTo>
                    <a:pt x="264541" y="117856"/>
                    <a:pt x="259207" y="123190"/>
                    <a:pt x="259207" y="129667"/>
                  </a:cubicBezTo>
                  <a:lnTo>
                    <a:pt x="259207" y="341757"/>
                  </a:lnTo>
                  <a:cubicBezTo>
                    <a:pt x="259207" y="348234"/>
                    <a:pt x="264541" y="353568"/>
                    <a:pt x="271018" y="353568"/>
                  </a:cubicBezTo>
                  <a:cubicBezTo>
                    <a:pt x="277495" y="353568"/>
                    <a:pt x="282829" y="348234"/>
                    <a:pt x="282829" y="341757"/>
                  </a:cubicBezTo>
                  <a:lnTo>
                    <a:pt x="282829" y="129667"/>
                  </a:lnTo>
                  <a:close/>
                  <a:moveTo>
                    <a:pt x="235712" y="129667"/>
                  </a:moveTo>
                  <a:cubicBezTo>
                    <a:pt x="235712" y="110109"/>
                    <a:pt x="251587" y="94361"/>
                    <a:pt x="271018" y="94361"/>
                  </a:cubicBezTo>
                  <a:cubicBezTo>
                    <a:pt x="290449" y="94361"/>
                    <a:pt x="306451" y="110236"/>
                    <a:pt x="306451" y="129667"/>
                  </a:cubicBezTo>
                  <a:lnTo>
                    <a:pt x="306451" y="341757"/>
                  </a:lnTo>
                  <a:cubicBezTo>
                    <a:pt x="306451" y="361315"/>
                    <a:pt x="290576" y="377190"/>
                    <a:pt x="271018" y="377190"/>
                  </a:cubicBezTo>
                  <a:cubicBezTo>
                    <a:pt x="251460" y="377190"/>
                    <a:pt x="235712" y="361315"/>
                    <a:pt x="235712" y="341757"/>
                  </a:cubicBezTo>
                  <a:lnTo>
                    <a:pt x="235712" y="129667"/>
                  </a:lnTo>
                  <a:close/>
                  <a:moveTo>
                    <a:pt x="164973" y="341757"/>
                  </a:moveTo>
                  <a:lnTo>
                    <a:pt x="164973" y="223901"/>
                  </a:lnTo>
                  <a:cubicBezTo>
                    <a:pt x="164973" y="217424"/>
                    <a:pt x="159639" y="212090"/>
                    <a:pt x="153162" y="212090"/>
                  </a:cubicBezTo>
                  <a:cubicBezTo>
                    <a:pt x="146685" y="212090"/>
                    <a:pt x="141351" y="217424"/>
                    <a:pt x="141351" y="223901"/>
                  </a:cubicBezTo>
                  <a:lnTo>
                    <a:pt x="141351" y="341757"/>
                  </a:lnTo>
                  <a:cubicBezTo>
                    <a:pt x="141351" y="348234"/>
                    <a:pt x="146685" y="353568"/>
                    <a:pt x="153162" y="353568"/>
                  </a:cubicBezTo>
                  <a:cubicBezTo>
                    <a:pt x="159639" y="353568"/>
                    <a:pt x="164973" y="348234"/>
                    <a:pt x="164973" y="341757"/>
                  </a:cubicBezTo>
                  <a:close/>
                  <a:moveTo>
                    <a:pt x="153162" y="188595"/>
                  </a:moveTo>
                  <a:cubicBezTo>
                    <a:pt x="172720" y="188595"/>
                    <a:pt x="188468" y="204470"/>
                    <a:pt x="188468" y="223901"/>
                  </a:cubicBezTo>
                  <a:lnTo>
                    <a:pt x="188468" y="341757"/>
                  </a:lnTo>
                  <a:cubicBezTo>
                    <a:pt x="188468" y="361315"/>
                    <a:pt x="172593" y="377190"/>
                    <a:pt x="153162" y="377190"/>
                  </a:cubicBezTo>
                  <a:cubicBezTo>
                    <a:pt x="133731" y="377190"/>
                    <a:pt x="117856" y="361315"/>
                    <a:pt x="117856" y="341757"/>
                  </a:cubicBezTo>
                  <a:lnTo>
                    <a:pt x="117856" y="223901"/>
                  </a:lnTo>
                  <a:cubicBezTo>
                    <a:pt x="117856" y="204343"/>
                    <a:pt x="133731" y="188595"/>
                    <a:pt x="153162" y="188595"/>
                  </a:cubicBezTo>
                  <a:close/>
                  <a:moveTo>
                    <a:pt x="47117" y="318262"/>
                  </a:moveTo>
                  <a:cubicBezTo>
                    <a:pt x="47117" y="311785"/>
                    <a:pt x="41783" y="306451"/>
                    <a:pt x="35306" y="306451"/>
                  </a:cubicBezTo>
                  <a:cubicBezTo>
                    <a:pt x="28829" y="306451"/>
                    <a:pt x="23495" y="311785"/>
                    <a:pt x="23495" y="318262"/>
                  </a:cubicBezTo>
                  <a:lnTo>
                    <a:pt x="23495" y="341884"/>
                  </a:lnTo>
                  <a:cubicBezTo>
                    <a:pt x="23495" y="348361"/>
                    <a:pt x="28829" y="353695"/>
                    <a:pt x="35306" y="353695"/>
                  </a:cubicBezTo>
                  <a:cubicBezTo>
                    <a:pt x="41783" y="353695"/>
                    <a:pt x="47117" y="348361"/>
                    <a:pt x="47117" y="341884"/>
                  </a:cubicBezTo>
                  <a:lnTo>
                    <a:pt x="47117" y="318262"/>
                  </a:lnTo>
                  <a:close/>
                  <a:moveTo>
                    <a:pt x="0" y="318262"/>
                  </a:moveTo>
                  <a:cubicBezTo>
                    <a:pt x="0" y="298704"/>
                    <a:pt x="15875" y="282956"/>
                    <a:pt x="35306" y="282956"/>
                  </a:cubicBezTo>
                  <a:cubicBezTo>
                    <a:pt x="54737" y="282956"/>
                    <a:pt x="70612" y="298831"/>
                    <a:pt x="70612" y="318262"/>
                  </a:cubicBezTo>
                  <a:lnTo>
                    <a:pt x="70612" y="341884"/>
                  </a:lnTo>
                  <a:cubicBezTo>
                    <a:pt x="70612" y="361442"/>
                    <a:pt x="54737" y="377317"/>
                    <a:pt x="35306" y="377317"/>
                  </a:cubicBezTo>
                  <a:cubicBezTo>
                    <a:pt x="15875" y="377317"/>
                    <a:pt x="0" y="361315"/>
                    <a:pt x="0" y="341757"/>
                  </a:cubicBezTo>
                  <a:lnTo>
                    <a:pt x="0" y="318262"/>
                  </a:lnTo>
                </a:path>
              </a:pathLst>
            </a:custGeom>
            <a:solidFill>
              <a:srgbClr val="2D2E34"/>
            </a:solidFill>
          </p:spPr>
        </p:sp>
      </p:grpSp>
      <p:sp>
        <p:nvSpPr>
          <p:cNvPr name="TextBox 18" id="18"/>
          <p:cNvSpPr txBox="true"/>
          <p:nvPr/>
        </p:nvSpPr>
        <p:spPr>
          <a:xfrm rot="0">
            <a:off x="9144000" y="7241447"/>
            <a:ext cx="8253325" cy="744428"/>
          </a:xfrm>
          <a:prstGeom prst="rect">
            <a:avLst/>
          </a:prstGeom>
        </p:spPr>
        <p:txBody>
          <a:bodyPr anchor="t" rtlCol="false" tIns="0" lIns="0" bIns="0" rIns="0">
            <a:spAutoFit/>
          </a:bodyPr>
          <a:lstStyle/>
          <a:p>
            <a:pPr algn="l" marL="0" indent="0" lvl="0">
              <a:lnSpc>
                <a:spcPts val="3032"/>
              </a:lnSpc>
              <a:spcBef>
                <a:spcPct val="0"/>
              </a:spcBef>
            </a:pPr>
            <a:r>
              <a:rPr lang="en-US" b="true" sz="2000" strike="noStrike" u="none">
                <a:solidFill>
                  <a:srgbClr val="3D3838"/>
                </a:solidFill>
                <a:latin typeface="Montserrat Bold"/>
                <a:ea typeface="Montserrat Bold"/>
                <a:cs typeface="Montserrat Bold"/>
                <a:sym typeface="Montserrat Bold"/>
              </a:rPr>
              <a:t>A Spearman correlation test (spearmanr) is included as a non-parametric alternative for potentially non-normal data.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9352899">
            <a:off x="8509802" y="6076661"/>
            <a:ext cx="9483566" cy="8786458"/>
          </a:xfrm>
          <a:custGeom>
            <a:avLst/>
            <a:gdLst/>
            <a:ahLst/>
            <a:cxnLst/>
            <a:rect r="r" b="b" t="t" l="l"/>
            <a:pathLst>
              <a:path h="8786458" w="9483566">
                <a:moveTo>
                  <a:pt x="0" y="0"/>
                </a:moveTo>
                <a:lnTo>
                  <a:pt x="9483566" y="0"/>
                </a:lnTo>
                <a:lnTo>
                  <a:pt x="9483566" y="8786458"/>
                </a:lnTo>
                <a:lnTo>
                  <a:pt x="0" y="878645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21663" y="6890514"/>
            <a:ext cx="6986304" cy="3910836"/>
            <a:chOff x="0" y="0"/>
            <a:chExt cx="1840014" cy="1030014"/>
          </a:xfrm>
        </p:grpSpPr>
        <p:sp>
          <p:nvSpPr>
            <p:cNvPr name="Freeform 4" id="4"/>
            <p:cNvSpPr/>
            <p:nvPr/>
          </p:nvSpPr>
          <p:spPr>
            <a:xfrm flipH="false" flipV="false" rot="0">
              <a:off x="0" y="0"/>
              <a:ext cx="1840014" cy="1030014"/>
            </a:xfrm>
            <a:custGeom>
              <a:avLst/>
              <a:gdLst/>
              <a:ahLst/>
              <a:cxnLst/>
              <a:rect r="r" b="b" t="t" l="l"/>
              <a:pathLst>
                <a:path h="1030014" w="1840014">
                  <a:moveTo>
                    <a:pt x="56516" y="0"/>
                  </a:moveTo>
                  <a:lnTo>
                    <a:pt x="1783499" y="0"/>
                  </a:lnTo>
                  <a:cubicBezTo>
                    <a:pt x="1814711" y="0"/>
                    <a:pt x="1840014" y="25303"/>
                    <a:pt x="1840014" y="56516"/>
                  </a:cubicBezTo>
                  <a:lnTo>
                    <a:pt x="1840014" y="973498"/>
                  </a:lnTo>
                  <a:cubicBezTo>
                    <a:pt x="1840014" y="988487"/>
                    <a:pt x="1834060" y="1002862"/>
                    <a:pt x="1823461" y="1013461"/>
                  </a:cubicBezTo>
                  <a:cubicBezTo>
                    <a:pt x="1812862" y="1024060"/>
                    <a:pt x="1798488" y="1030014"/>
                    <a:pt x="1783499" y="1030014"/>
                  </a:cubicBezTo>
                  <a:lnTo>
                    <a:pt x="56516" y="1030014"/>
                  </a:lnTo>
                  <a:cubicBezTo>
                    <a:pt x="25303" y="1030014"/>
                    <a:pt x="0" y="1004711"/>
                    <a:pt x="0" y="973498"/>
                  </a:cubicBezTo>
                  <a:lnTo>
                    <a:pt x="0" y="56516"/>
                  </a:lnTo>
                  <a:cubicBezTo>
                    <a:pt x="0" y="41527"/>
                    <a:pt x="5954" y="27152"/>
                    <a:pt x="16553" y="16553"/>
                  </a:cubicBezTo>
                  <a:cubicBezTo>
                    <a:pt x="27152" y="5954"/>
                    <a:pt x="41527" y="0"/>
                    <a:pt x="56516" y="0"/>
                  </a:cubicBezTo>
                  <a:close/>
                </a:path>
              </a:pathLst>
            </a:custGeom>
            <a:solidFill>
              <a:srgbClr val="004877"/>
            </a:solidFill>
          </p:spPr>
        </p:sp>
        <p:sp>
          <p:nvSpPr>
            <p:cNvPr name="TextBox 5" id="5"/>
            <p:cNvSpPr txBox="true"/>
            <p:nvPr/>
          </p:nvSpPr>
          <p:spPr>
            <a:xfrm>
              <a:off x="0" y="-38100"/>
              <a:ext cx="1840014" cy="106811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21663" y="-1464586"/>
            <a:ext cx="6986304" cy="3910836"/>
            <a:chOff x="0" y="0"/>
            <a:chExt cx="1840014" cy="1030014"/>
          </a:xfrm>
        </p:grpSpPr>
        <p:sp>
          <p:nvSpPr>
            <p:cNvPr name="Freeform 7" id="7"/>
            <p:cNvSpPr/>
            <p:nvPr/>
          </p:nvSpPr>
          <p:spPr>
            <a:xfrm flipH="false" flipV="false" rot="0">
              <a:off x="0" y="0"/>
              <a:ext cx="1840014" cy="1030014"/>
            </a:xfrm>
            <a:custGeom>
              <a:avLst/>
              <a:gdLst/>
              <a:ahLst/>
              <a:cxnLst/>
              <a:rect r="r" b="b" t="t" l="l"/>
              <a:pathLst>
                <a:path h="1030014" w="1840014">
                  <a:moveTo>
                    <a:pt x="56516" y="0"/>
                  </a:moveTo>
                  <a:lnTo>
                    <a:pt x="1783499" y="0"/>
                  </a:lnTo>
                  <a:cubicBezTo>
                    <a:pt x="1814711" y="0"/>
                    <a:pt x="1840014" y="25303"/>
                    <a:pt x="1840014" y="56516"/>
                  </a:cubicBezTo>
                  <a:lnTo>
                    <a:pt x="1840014" y="973498"/>
                  </a:lnTo>
                  <a:cubicBezTo>
                    <a:pt x="1840014" y="988487"/>
                    <a:pt x="1834060" y="1002862"/>
                    <a:pt x="1823461" y="1013461"/>
                  </a:cubicBezTo>
                  <a:cubicBezTo>
                    <a:pt x="1812862" y="1024060"/>
                    <a:pt x="1798488" y="1030014"/>
                    <a:pt x="1783499" y="1030014"/>
                  </a:cubicBezTo>
                  <a:lnTo>
                    <a:pt x="56516" y="1030014"/>
                  </a:lnTo>
                  <a:cubicBezTo>
                    <a:pt x="25303" y="1030014"/>
                    <a:pt x="0" y="1004711"/>
                    <a:pt x="0" y="973498"/>
                  </a:cubicBezTo>
                  <a:lnTo>
                    <a:pt x="0" y="56516"/>
                  </a:lnTo>
                  <a:cubicBezTo>
                    <a:pt x="0" y="41527"/>
                    <a:pt x="5954" y="27152"/>
                    <a:pt x="16553" y="16553"/>
                  </a:cubicBezTo>
                  <a:cubicBezTo>
                    <a:pt x="27152" y="5954"/>
                    <a:pt x="41527" y="0"/>
                    <a:pt x="56516" y="0"/>
                  </a:cubicBezTo>
                  <a:close/>
                </a:path>
              </a:pathLst>
            </a:custGeom>
            <a:solidFill>
              <a:srgbClr val="004877"/>
            </a:solidFill>
          </p:spPr>
        </p:sp>
        <p:sp>
          <p:nvSpPr>
            <p:cNvPr name="TextBox 8" id="8"/>
            <p:cNvSpPr txBox="true"/>
            <p:nvPr/>
          </p:nvSpPr>
          <p:spPr>
            <a:xfrm>
              <a:off x="0" y="-38100"/>
              <a:ext cx="1840014" cy="106811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72771" y="5139779"/>
            <a:ext cx="3501471" cy="35014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55045" y="653864"/>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7909268" y="-548963"/>
            <a:ext cx="1097927" cy="10979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115055">
            <a:off x="15238295" y="-983099"/>
            <a:ext cx="4800040" cy="4447204"/>
          </a:xfrm>
          <a:custGeom>
            <a:avLst/>
            <a:gdLst/>
            <a:ahLst/>
            <a:cxnLst/>
            <a:rect r="r" b="b" t="t" l="l"/>
            <a:pathLst>
              <a:path h="4447204" w="4800040">
                <a:moveTo>
                  <a:pt x="0" y="0"/>
                </a:moveTo>
                <a:lnTo>
                  <a:pt x="4800040" y="0"/>
                </a:lnTo>
                <a:lnTo>
                  <a:pt x="4800040" y="4447204"/>
                </a:lnTo>
                <a:lnTo>
                  <a:pt x="0" y="4447204"/>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79029" y="4442577"/>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16642250" y="8641250"/>
            <a:ext cx="2194713" cy="219471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791853">
            <a:off x="-124698" y="8768712"/>
            <a:ext cx="1557125" cy="2185439"/>
          </a:xfrm>
          <a:custGeom>
            <a:avLst/>
            <a:gdLst/>
            <a:ahLst/>
            <a:cxnLst/>
            <a:rect r="r" b="b" t="t" l="l"/>
            <a:pathLst>
              <a:path h="2185439" w="1557125">
                <a:moveTo>
                  <a:pt x="0" y="0"/>
                </a:moveTo>
                <a:lnTo>
                  <a:pt x="1557125" y="0"/>
                </a:lnTo>
                <a:lnTo>
                  <a:pt x="1557125" y="2185439"/>
                </a:lnTo>
                <a:lnTo>
                  <a:pt x="0" y="2185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7746985" y="4375191"/>
            <a:ext cx="2254148" cy="1803318"/>
          </a:xfrm>
          <a:custGeom>
            <a:avLst/>
            <a:gdLst/>
            <a:ahLst/>
            <a:cxnLst/>
            <a:rect r="r" b="b" t="t" l="l"/>
            <a:pathLst>
              <a:path h="1803318" w="2254148">
                <a:moveTo>
                  <a:pt x="0" y="0"/>
                </a:moveTo>
                <a:lnTo>
                  <a:pt x="2254147" y="0"/>
                </a:lnTo>
                <a:lnTo>
                  <a:pt x="2254147" y="1803318"/>
                </a:lnTo>
                <a:lnTo>
                  <a:pt x="0" y="1803318"/>
                </a:lnTo>
                <a:lnTo>
                  <a:pt x="0" y="0"/>
                </a:lnTo>
                <a:close/>
              </a:path>
            </a:pathLst>
          </a:custGeom>
          <a:blipFill>
            <a:blip r:embed="rId10">
              <a:alphaModFix amt="5100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788848" y="129291"/>
            <a:ext cx="6120420" cy="4801364"/>
          </a:xfrm>
          <a:custGeom>
            <a:avLst/>
            <a:gdLst/>
            <a:ahLst/>
            <a:cxnLst/>
            <a:rect r="r" b="b" t="t" l="l"/>
            <a:pathLst>
              <a:path h="4801364" w="6120420">
                <a:moveTo>
                  <a:pt x="0" y="0"/>
                </a:moveTo>
                <a:lnTo>
                  <a:pt x="6120420" y="0"/>
                </a:lnTo>
                <a:lnTo>
                  <a:pt x="6120420" y="4801364"/>
                </a:lnTo>
                <a:lnTo>
                  <a:pt x="0" y="4801364"/>
                </a:lnTo>
                <a:lnTo>
                  <a:pt x="0" y="0"/>
                </a:lnTo>
                <a:close/>
              </a:path>
            </a:pathLst>
          </a:custGeom>
          <a:blipFill>
            <a:blip r:embed="rId12"/>
            <a:stretch>
              <a:fillRect l="0" t="0" r="0" b="0"/>
            </a:stretch>
          </a:blipFill>
        </p:spPr>
      </p:sp>
      <p:sp>
        <p:nvSpPr>
          <p:cNvPr name="Freeform 24" id="24"/>
          <p:cNvSpPr/>
          <p:nvPr/>
        </p:nvSpPr>
        <p:spPr>
          <a:xfrm flipH="false" flipV="false" rot="0">
            <a:off x="1796758" y="5501073"/>
            <a:ext cx="6036113" cy="4776402"/>
          </a:xfrm>
          <a:custGeom>
            <a:avLst/>
            <a:gdLst/>
            <a:ahLst/>
            <a:cxnLst/>
            <a:rect r="r" b="b" t="t" l="l"/>
            <a:pathLst>
              <a:path h="4776402" w="6036113">
                <a:moveTo>
                  <a:pt x="0" y="0"/>
                </a:moveTo>
                <a:lnTo>
                  <a:pt x="6036113" y="0"/>
                </a:lnTo>
                <a:lnTo>
                  <a:pt x="6036113" y="4776402"/>
                </a:lnTo>
                <a:lnTo>
                  <a:pt x="0" y="4776402"/>
                </a:lnTo>
                <a:lnTo>
                  <a:pt x="0" y="0"/>
                </a:lnTo>
                <a:close/>
              </a:path>
            </a:pathLst>
          </a:custGeom>
          <a:blipFill>
            <a:blip r:embed="rId13"/>
            <a:stretch>
              <a:fillRect l="0" t="0" r="0" b="0"/>
            </a:stretch>
          </a:blipFill>
          <a:ln cap="sq">
            <a:noFill/>
            <a:prstDash val="solid"/>
            <a:miter/>
          </a:ln>
        </p:spPr>
      </p:sp>
      <p:sp>
        <p:nvSpPr>
          <p:cNvPr name="Freeform 25" id="25"/>
          <p:cNvSpPr/>
          <p:nvPr/>
        </p:nvSpPr>
        <p:spPr>
          <a:xfrm flipH="false" flipV="false" rot="0">
            <a:off x="9565402" y="4127961"/>
            <a:ext cx="8722598" cy="3278856"/>
          </a:xfrm>
          <a:custGeom>
            <a:avLst/>
            <a:gdLst/>
            <a:ahLst/>
            <a:cxnLst/>
            <a:rect r="r" b="b" t="t" l="l"/>
            <a:pathLst>
              <a:path h="3278856" w="8722598">
                <a:moveTo>
                  <a:pt x="0" y="0"/>
                </a:moveTo>
                <a:lnTo>
                  <a:pt x="8722598" y="0"/>
                </a:lnTo>
                <a:lnTo>
                  <a:pt x="8722598" y="3278856"/>
                </a:lnTo>
                <a:lnTo>
                  <a:pt x="0" y="3278856"/>
                </a:lnTo>
                <a:lnTo>
                  <a:pt x="0" y="0"/>
                </a:lnTo>
                <a:close/>
              </a:path>
            </a:pathLst>
          </a:custGeom>
          <a:blipFill>
            <a:blip r:embed="rId14"/>
            <a:stretch>
              <a:fillRect l="0" t="0" r="0" b="0"/>
            </a:stretch>
          </a:blipFill>
          <a:ln cap="sq">
            <a:noFill/>
            <a:prstDash val="solid"/>
            <a:miter/>
          </a:ln>
        </p:spPr>
      </p:sp>
      <p:sp>
        <p:nvSpPr>
          <p:cNvPr name="TextBox 26" id="26"/>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24</a:t>
            </a:r>
          </a:p>
        </p:txBody>
      </p:sp>
      <p:sp>
        <p:nvSpPr>
          <p:cNvPr name="TextBox 27" id="27"/>
          <p:cNvSpPr txBox="true"/>
          <p:nvPr/>
        </p:nvSpPr>
        <p:spPr>
          <a:xfrm rot="0">
            <a:off x="8912158" y="663443"/>
            <a:ext cx="6377475" cy="2803526"/>
          </a:xfrm>
          <a:prstGeom prst="rect">
            <a:avLst/>
          </a:prstGeom>
        </p:spPr>
        <p:txBody>
          <a:bodyPr anchor="t" rtlCol="false" tIns="0" lIns="0" bIns="0" rIns="0">
            <a:spAutoFit/>
          </a:bodyPr>
          <a:lstStyle/>
          <a:p>
            <a:pPr algn="l">
              <a:lnSpc>
                <a:spcPts val="5599"/>
              </a:lnSpc>
              <a:spcBef>
                <a:spcPct val="0"/>
              </a:spcBef>
            </a:pPr>
            <a:r>
              <a:rPr lang="en-US" b="true" sz="3999">
                <a:solidFill>
                  <a:srgbClr val="95CCB6"/>
                </a:solidFill>
                <a:latin typeface="Glacial Indifference Bold"/>
                <a:ea typeface="Glacial Indifference Bold"/>
                <a:cs typeface="Glacial Indifference Bold"/>
                <a:sym typeface="Glacial Indifference Bold"/>
              </a:rPr>
              <a:t>3. Data Normality and Homogeneity of Variance Checks and Cost Savings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2669063" y="7292288"/>
            <a:ext cx="5989424" cy="5989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701500" y="7681207"/>
            <a:ext cx="6885000" cy="4114800"/>
          </a:xfrm>
          <a:custGeom>
            <a:avLst/>
            <a:gdLst/>
            <a:ahLst/>
            <a:cxnLst/>
            <a:rect r="r" b="b" t="t" l="l"/>
            <a:pathLst>
              <a:path h="4114800" w="6885000">
                <a:moveTo>
                  <a:pt x="0" y="0"/>
                </a:moveTo>
                <a:lnTo>
                  <a:pt x="6885000" y="0"/>
                </a:lnTo>
                <a:lnTo>
                  <a:pt x="688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186764">
            <a:off x="7301059" y="-1796330"/>
            <a:ext cx="5723716" cy="5302983"/>
          </a:xfrm>
          <a:custGeom>
            <a:avLst/>
            <a:gdLst/>
            <a:ahLst/>
            <a:cxnLst/>
            <a:rect r="r" b="b" t="t" l="l"/>
            <a:pathLst>
              <a:path h="5302983" w="5723716">
                <a:moveTo>
                  <a:pt x="0" y="0"/>
                </a:moveTo>
                <a:lnTo>
                  <a:pt x="5723716" y="0"/>
                </a:lnTo>
                <a:lnTo>
                  <a:pt x="5723716" y="5302984"/>
                </a:lnTo>
                <a:lnTo>
                  <a:pt x="0" y="5302984"/>
                </a:lnTo>
                <a:lnTo>
                  <a:pt x="0" y="0"/>
                </a:lnTo>
                <a:close/>
              </a:path>
            </a:pathLst>
          </a:custGeom>
          <a:blipFill>
            <a:blip r:embed="rId4">
              <a:alphaModFix amt="73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36739" y="-1348248"/>
            <a:ext cx="3501471" cy="35014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642250" y="8641250"/>
            <a:ext cx="2194713" cy="219471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3995937" y="8938994"/>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16103964" y="48032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956" y="0"/>
            <a:ext cx="1562248" cy="1740666"/>
          </a:xfrm>
          <a:custGeom>
            <a:avLst/>
            <a:gdLst/>
            <a:ahLst/>
            <a:cxnLst/>
            <a:rect r="r" b="b" t="t" l="l"/>
            <a:pathLst>
              <a:path h="1740666" w="1562248">
                <a:moveTo>
                  <a:pt x="0" y="0"/>
                </a:moveTo>
                <a:lnTo>
                  <a:pt x="1562248" y="0"/>
                </a:lnTo>
                <a:lnTo>
                  <a:pt x="1562248" y="1740666"/>
                </a:lnTo>
                <a:lnTo>
                  <a:pt x="0" y="17406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true" flipV="false" rot="0">
            <a:off x="-989189" y="8557271"/>
            <a:ext cx="2806371" cy="2930936"/>
          </a:xfrm>
          <a:custGeom>
            <a:avLst/>
            <a:gdLst/>
            <a:ahLst/>
            <a:cxnLst/>
            <a:rect r="r" b="b" t="t" l="l"/>
            <a:pathLst>
              <a:path h="2930936" w="2806371">
                <a:moveTo>
                  <a:pt x="2806371" y="0"/>
                </a:moveTo>
                <a:lnTo>
                  <a:pt x="0" y="0"/>
                </a:lnTo>
                <a:lnTo>
                  <a:pt x="0" y="2930936"/>
                </a:lnTo>
                <a:lnTo>
                  <a:pt x="2806371" y="2930936"/>
                </a:lnTo>
                <a:lnTo>
                  <a:pt x="280637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729440" y="5877095"/>
            <a:ext cx="9248340" cy="1543050"/>
            <a:chOff x="0" y="0"/>
            <a:chExt cx="2435777" cy="406400"/>
          </a:xfrm>
        </p:grpSpPr>
        <p:sp>
          <p:nvSpPr>
            <p:cNvPr name="Freeform 18" id="18"/>
            <p:cNvSpPr/>
            <p:nvPr/>
          </p:nvSpPr>
          <p:spPr>
            <a:xfrm flipH="false" flipV="false" rot="0">
              <a:off x="0" y="0"/>
              <a:ext cx="2435777" cy="406400"/>
            </a:xfrm>
            <a:custGeom>
              <a:avLst/>
              <a:gdLst/>
              <a:ahLst/>
              <a:cxnLst/>
              <a:rect r="r" b="b" t="t" l="l"/>
              <a:pathLst>
                <a:path h="406400" w="2435777">
                  <a:moveTo>
                    <a:pt x="42693" y="0"/>
                  </a:moveTo>
                  <a:lnTo>
                    <a:pt x="2393084" y="0"/>
                  </a:lnTo>
                  <a:cubicBezTo>
                    <a:pt x="2416663" y="0"/>
                    <a:pt x="2435777" y="19114"/>
                    <a:pt x="2435777" y="42693"/>
                  </a:cubicBezTo>
                  <a:lnTo>
                    <a:pt x="2435777" y="363707"/>
                  </a:lnTo>
                  <a:cubicBezTo>
                    <a:pt x="2435777" y="375030"/>
                    <a:pt x="2431279" y="385889"/>
                    <a:pt x="2423272" y="393896"/>
                  </a:cubicBezTo>
                  <a:cubicBezTo>
                    <a:pt x="2415266" y="401902"/>
                    <a:pt x="2404407" y="406400"/>
                    <a:pt x="2393084" y="406400"/>
                  </a:cubicBezTo>
                  <a:lnTo>
                    <a:pt x="42693" y="406400"/>
                  </a:lnTo>
                  <a:cubicBezTo>
                    <a:pt x="31370" y="406400"/>
                    <a:pt x="20511" y="401902"/>
                    <a:pt x="12504" y="393896"/>
                  </a:cubicBezTo>
                  <a:cubicBezTo>
                    <a:pt x="4498" y="385889"/>
                    <a:pt x="0" y="375030"/>
                    <a:pt x="0" y="363707"/>
                  </a:cubicBezTo>
                  <a:lnTo>
                    <a:pt x="0" y="42693"/>
                  </a:lnTo>
                  <a:cubicBezTo>
                    <a:pt x="0" y="31370"/>
                    <a:pt x="4498" y="20511"/>
                    <a:pt x="12504" y="12504"/>
                  </a:cubicBezTo>
                  <a:cubicBezTo>
                    <a:pt x="20511" y="4498"/>
                    <a:pt x="31370" y="0"/>
                    <a:pt x="42693" y="0"/>
                  </a:cubicBezTo>
                  <a:close/>
                </a:path>
              </a:pathLst>
            </a:custGeom>
            <a:solidFill>
              <a:srgbClr val="A7DAC6"/>
            </a:solidFill>
          </p:spPr>
        </p:sp>
        <p:sp>
          <p:nvSpPr>
            <p:cNvPr name="TextBox 19" id="19"/>
            <p:cNvSpPr txBox="true"/>
            <p:nvPr/>
          </p:nvSpPr>
          <p:spPr>
            <a:xfrm>
              <a:off x="0" y="-38100"/>
              <a:ext cx="2435777" cy="444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9492448" y="6171668"/>
            <a:ext cx="8394349" cy="953903"/>
          </a:xfrm>
          <a:custGeom>
            <a:avLst/>
            <a:gdLst/>
            <a:ahLst/>
            <a:cxnLst/>
            <a:rect r="r" b="b" t="t" l="l"/>
            <a:pathLst>
              <a:path h="953903" w="8394349">
                <a:moveTo>
                  <a:pt x="0" y="0"/>
                </a:moveTo>
                <a:lnTo>
                  <a:pt x="8394349" y="0"/>
                </a:lnTo>
                <a:lnTo>
                  <a:pt x="8394349" y="953904"/>
                </a:lnTo>
                <a:lnTo>
                  <a:pt x="0" y="953904"/>
                </a:lnTo>
                <a:lnTo>
                  <a:pt x="0" y="0"/>
                </a:lnTo>
                <a:close/>
              </a:path>
            </a:pathLst>
          </a:custGeom>
          <a:blipFill>
            <a:blip r:embed="rId12"/>
            <a:stretch>
              <a:fillRect l="0" t="0" r="0" b="0"/>
            </a:stretch>
          </a:blipFill>
        </p:spPr>
      </p:sp>
      <p:sp>
        <p:nvSpPr>
          <p:cNvPr name="Freeform 21" id="21"/>
          <p:cNvSpPr/>
          <p:nvPr/>
        </p:nvSpPr>
        <p:spPr>
          <a:xfrm flipH="false" flipV="false" rot="0">
            <a:off x="588791" y="2363913"/>
            <a:ext cx="7946360" cy="4966475"/>
          </a:xfrm>
          <a:custGeom>
            <a:avLst/>
            <a:gdLst/>
            <a:ahLst/>
            <a:cxnLst/>
            <a:rect r="r" b="b" t="t" l="l"/>
            <a:pathLst>
              <a:path h="4966475" w="7946360">
                <a:moveTo>
                  <a:pt x="0" y="0"/>
                </a:moveTo>
                <a:lnTo>
                  <a:pt x="7946360" y="0"/>
                </a:lnTo>
                <a:lnTo>
                  <a:pt x="7946360" y="4966475"/>
                </a:lnTo>
                <a:lnTo>
                  <a:pt x="0" y="4966475"/>
                </a:lnTo>
                <a:lnTo>
                  <a:pt x="0" y="0"/>
                </a:lnTo>
                <a:close/>
              </a:path>
            </a:pathLst>
          </a:custGeom>
          <a:blipFill>
            <a:blip r:embed="rId13"/>
            <a:stretch>
              <a:fillRect l="0" t="0" r="0" b="0"/>
            </a:stretch>
          </a:blipFill>
        </p:spPr>
      </p:sp>
      <p:sp>
        <p:nvSpPr>
          <p:cNvPr name="TextBox 22" id="22"/>
          <p:cNvSpPr txBox="true"/>
          <p:nvPr/>
        </p:nvSpPr>
        <p:spPr>
          <a:xfrm rot="0">
            <a:off x="9646695" y="2851704"/>
            <a:ext cx="7166178" cy="2277110"/>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000000"/>
                </a:solidFill>
                <a:latin typeface="Glacial Indifference"/>
                <a:ea typeface="Glacial Indifference"/>
                <a:cs typeface="Glacial Indifference"/>
                <a:sym typeface="Glacial Indifference"/>
              </a:rPr>
              <a:t>The determine_threshold function sets a threshold for energy consumption, currently defined as 50% of the mean. This threshold can be adjusted based on specific business requirements.</a:t>
            </a:r>
          </a:p>
        </p:txBody>
      </p:sp>
      <p:sp>
        <p:nvSpPr>
          <p:cNvPr name="TextBox 23" id="23"/>
          <p:cNvSpPr txBox="true"/>
          <p:nvPr/>
        </p:nvSpPr>
        <p:spPr>
          <a:xfrm rot="0">
            <a:off x="9543982" y="1729360"/>
            <a:ext cx="7268892" cy="762002"/>
          </a:xfrm>
          <a:prstGeom prst="rect">
            <a:avLst/>
          </a:prstGeom>
        </p:spPr>
        <p:txBody>
          <a:bodyPr anchor="t" rtlCol="false" tIns="0" lIns="0" bIns="0" rIns="0">
            <a:spAutoFit/>
          </a:bodyPr>
          <a:lstStyle/>
          <a:p>
            <a:pPr algn="l" marL="0" indent="0" lvl="0">
              <a:lnSpc>
                <a:spcPts val="6299"/>
              </a:lnSpc>
              <a:spcBef>
                <a:spcPct val="0"/>
              </a:spcBef>
            </a:pPr>
            <a:r>
              <a:rPr lang="en-US" b="true" sz="4499">
                <a:solidFill>
                  <a:srgbClr val="95CCB6"/>
                </a:solidFill>
                <a:latin typeface="Glacial Indifference Bold"/>
                <a:ea typeface="Glacial Indifference Bold"/>
                <a:cs typeface="Glacial Indifference Bold"/>
                <a:sym typeface="Glacial Indifference Bold"/>
              </a:rPr>
              <a:t>4. </a:t>
            </a:r>
            <a:r>
              <a:rPr lang="en-US" b="true" sz="4499" strike="noStrike" u="none">
                <a:solidFill>
                  <a:srgbClr val="95CCB6"/>
                </a:solidFill>
                <a:latin typeface="Glacial Indifference Bold"/>
                <a:ea typeface="Glacial Indifference Bold"/>
                <a:cs typeface="Glacial Indifference Bold"/>
                <a:sym typeface="Glacial Indifference Bold"/>
              </a:rPr>
              <a:t>Threshold Determination</a:t>
            </a:r>
          </a:p>
        </p:txBody>
      </p:sp>
      <p:sp>
        <p:nvSpPr>
          <p:cNvPr name="TextBox 24" id="24"/>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36739" y="-1348248"/>
            <a:ext cx="3501471" cy="350147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642250" y="8641250"/>
            <a:ext cx="2194713" cy="21947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10800000">
            <a:off x="16103964" y="48032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56" y="0"/>
            <a:ext cx="1562248" cy="1740666"/>
          </a:xfrm>
          <a:custGeom>
            <a:avLst/>
            <a:gdLst/>
            <a:ahLst/>
            <a:cxnLst/>
            <a:rect r="r" b="b" t="t" l="l"/>
            <a:pathLst>
              <a:path h="1740666" w="1562248">
                <a:moveTo>
                  <a:pt x="0" y="0"/>
                </a:moveTo>
                <a:lnTo>
                  <a:pt x="1562248" y="0"/>
                </a:lnTo>
                <a:lnTo>
                  <a:pt x="1562248" y="1740666"/>
                </a:lnTo>
                <a:lnTo>
                  <a:pt x="0" y="17406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26</a:t>
            </a:r>
          </a:p>
        </p:txBody>
      </p:sp>
      <p:grpSp>
        <p:nvGrpSpPr>
          <p:cNvPr name="Group 11" id="11"/>
          <p:cNvGrpSpPr>
            <a:grpSpLocks noChangeAspect="true"/>
          </p:cNvGrpSpPr>
          <p:nvPr/>
        </p:nvGrpSpPr>
        <p:grpSpPr>
          <a:xfrm rot="0">
            <a:off x="3452510" y="2153223"/>
            <a:ext cx="10953334" cy="8190927"/>
            <a:chOff x="0" y="0"/>
            <a:chExt cx="11557000" cy="8642350"/>
          </a:xfrm>
        </p:grpSpPr>
        <p:sp>
          <p:nvSpPr>
            <p:cNvPr name="Freeform 12" id="12"/>
            <p:cNvSpPr/>
            <p:nvPr/>
          </p:nvSpPr>
          <p:spPr>
            <a:xfrm flipH="false" flipV="false" rot="0">
              <a:off x="63500" y="63500"/>
              <a:ext cx="11430000" cy="8515350"/>
            </a:xfrm>
            <a:custGeom>
              <a:avLst/>
              <a:gdLst/>
              <a:ahLst/>
              <a:cxnLst/>
              <a:rect r="r" b="b" t="t" l="l"/>
              <a:pathLst>
                <a:path h="8515350" w="11430000">
                  <a:moveTo>
                    <a:pt x="0" y="8515350"/>
                  </a:moveTo>
                  <a:lnTo>
                    <a:pt x="11430000" y="8515350"/>
                  </a:lnTo>
                  <a:lnTo>
                    <a:pt x="11430000" y="0"/>
                  </a:lnTo>
                  <a:lnTo>
                    <a:pt x="0" y="0"/>
                  </a:lnTo>
                  <a:close/>
                </a:path>
              </a:pathLst>
            </a:custGeom>
            <a:solidFill>
              <a:srgbClr val="A5D9C6"/>
            </a:solidFill>
          </p:spPr>
        </p:sp>
        <p:sp>
          <p:nvSpPr>
            <p:cNvPr name="Freeform 13" id="13"/>
            <p:cNvSpPr/>
            <p:nvPr/>
          </p:nvSpPr>
          <p:spPr>
            <a:xfrm flipH="false" flipV="false" rot="0">
              <a:off x="63500" y="64008"/>
              <a:ext cx="11430000" cy="8514842"/>
            </a:xfrm>
            <a:custGeom>
              <a:avLst/>
              <a:gdLst/>
              <a:ahLst/>
              <a:cxnLst/>
              <a:rect r="r" b="b" t="t" l="l"/>
              <a:pathLst>
                <a:path h="8514842" w="11430000">
                  <a:moveTo>
                    <a:pt x="0" y="0"/>
                  </a:moveTo>
                  <a:lnTo>
                    <a:pt x="0" y="8514842"/>
                  </a:lnTo>
                  <a:lnTo>
                    <a:pt x="11430000" y="8514842"/>
                  </a:lnTo>
                  <a:lnTo>
                    <a:pt x="11430000" y="0"/>
                  </a:lnTo>
                  <a:close/>
                </a:path>
              </a:pathLst>
            </a:custGeom>
            <a:solidFill>
              <a:srgbClr val="EDEDED"/>
            </a:solidFill>
          </p:spPr>
        </p:sp>
        <p:sp>
          <p:nvSpPr>
            <p:cNvPr name="Freeform 14" id="14"/>
            <p:cNvSpPr/>
            <p:nvPr/>
          </p:nvSpPr>
          <p:spPr>
            <a:xfrm flipH="false" flipV="false" rot="0">
              <a:off x="63500" y="63500"/>
              <a:ext cx="11430000" cy="8515350"/>
            </a:xfrm>
            <a:custGeom>
              <a:avLst/>
              <a:gdLst/>
              <a:ahLst/>
              <a:cxnLst/>
              <a:rect r="r" b="b" t="t" l="l"/>
              <a:pathLst>
                <a:path h="8515350" w="11430000">
                  <a:moveTo>
                    <a:pt x="0" y="8515350"/>
                  </a:moveTo>
                  <a:lnTo>
                    <a:pt x="11430000" y="8515350"/>
                  </a:lnTo>
                  <a:lnTo>
                    <a:pt x="11430000" y="0"/>
                  </a:lnTo>
                  <a:lnTo>
                    <a:pt x="0" y="0"/>
                  </a:lnTo>
                  <a:close/>
                </a:path>
              </a:pathLst>
            </a:custGeom>
            <a:solidFill>
              <a:srgbClr val="A5D9C6"/>
            </a:solidFill>
          </p:spPr>
        </p:sp>
        <p:sp>
          <p:nvSpPr>
            <p:cNvPr name="Freeform 15" id="15"/>
            <p:cNvSpPr/>
            <p:nvPr/>
          </p:nvSpPr>
          <p:spPr>
            <a:xfrm flipH="false" flipV="false" rot="0">
              <a:off x="63500" y="64008"/>
              <a:ext cx="11430000" cy="8514842"/>
            </a:xfrm>
            <a:custGeom>
              <a:avLst/>
              <a:gdLst/>
              <a:ahLst/>
              <a:cxnLst/>
              <a:rect r="r" b="b" t="t" l="l"/>
              <a:pathLst>
                <a:path h="8514842" w="11430000">
                  <a:moveTo>
                    <a:pt x="0" y="0"/>
                  </a:moveTo>
                  <a:lnTo>
                    <a:pt x="0" y="8514842"/>
                  </a:lnTo>
                  <a:lnTo>
                    <a:pt x="11430000" y="8514842"/>
                  </a:lnTo>
                  <a:lnTo>
                    <a:pt x="11430000" y="0"/>
                  </a:lnTo>
                  <a:close/>
                </a:path>
              </a:pathLst>
            </a:custGeom>
            <a:solidFill>
              <a:srgbClr val="FFFFFF"/>
            </a:solidFill>
          </p:spPr>
        </p:sp>
        <p:sp>
          <p:nvSpPr>
            <p:cNvPr name="Freeform 16" id="16"/>
            <p:cNvSpPr/>
            <p:nvPr/>
          </p:nvSpPr>
          <p:spPr>
            <a:xfrm flipH="false" flipV="false" rot="0">
              <a:off x="2625725" y="1492250"/>
              <a:ext cx="1250950" cy="1606423"/>
            </a:xfrm>
            <a:custGeom>
              <a:avLst/>
              <a:gdLst/>
              <a:ahLst/>
              <a:cxnLst/>
              <a:rect r="r" b="b" t="t" l="l"/>
              <a:pathLst>
                <a:path h="1606423" w="1250950">
                  <a:moveTo>
                    <a:pt x="625475" y="0"/>
                  </a:moveTo>
                  <a:lnTo>
                    <a:pt x="1250950" y="1606423"/>
                  </a:lnTo>
                  <a:lnTo>
                    <a:pt x="0" y="1606423"/>
                  </a:lnTo>
                  <a:lnTo>
                    <a:pt x="625475" y="0"/>
                  </a:lnTo>
                  <a:close/>
                </a:path>
              </a:pathLst>
            </a:custGeom>
            <a:solidFill>
              <a:srgbClr val="F2EEEE"/>
            </a:solidFill>
          </p:spPr>
        </p:sp>
        <p:sp>
          <p:nvSpPr>
            <p:cNvPr name="Freeform 17" id="17"/>
            <p:cNvSpPr/>
            <p:nvPr/>
          </p:nvSpPr>
          <p:spPr>
            <a:xfrm flipH="false" flipV="false" rot="0">
              <a:off x="3921125" y="3116326"/>
              <a:ext cx="6867525" cy="9525"/>
            </a:xfrm>
            <a:custGeom>
              <a:avLst/>
              <a:gdLst/>
              <a:ahLst/>
              <a:cxnLst/>
              <a:rect r="r" b="b" t="t" l="l"/>
              <a:pathLst>
                <a:path h="9525" w="6867525">
                  <a:moveTo>
                    <a:pt x="0" y="4699"/>
                  </a:moveTo>
                  <a:cubicBezTo>
                    <a:pt x="0" y="3429"/>
                    <a:pt x="889" y="2286"/>
                    <a:pt x="2794" y="1397"/>
                  </a:cubicBezTo>
                  <a:cubicBezTo>
                    <a:pt x="4699" y="508"/>
                    <a:pt x="6858" y="0"/>
                    <a:pt x="9525" y="0"/>
                  </a:cubicBezTo>
                  <a:lnTo>
                    <a:pt x="6858000" y="0"/>
                  </a:lnTo>
                  <a:cubicBezTo>
                    <a:pt x="6860667" y="0"/>
                    <a:pt x="6862826" y="508"/>
                    <a:pt x="6864731" y="1397"/>
                  </a:cubicBezTo>
                  <a:cubicBezTo>
                    <a:pt x="6866637" y="2286"/>
                    <a:pt x="6867525" y="3429"/>
                    <a:pt x="6867525" y="4699"/>
                  </a:cubicBezTo>
                  <a:cubicBezTo>
                    <a:pt x="6867525" y="5969"/>
                    <a:pt x="6866636" y="7112"/>
                    <a:pt x="6864731" y="8128"/>
                  </a:cubicBezTo>
                  <a:cubicBezTo>
                    <a:pt x="6862827" y="9144"/>
                    <a:pt x="6860667" y="9525"/>
                    <a:pt x="6858000" y="9525"/>
                  </a:cubicBezTo>
                  <a:lnTo>
                    <a:pt x="9525" y="9525"/>
                  </a:lnTo>
                  <a:cubicBezTo>
                    <a:pt x="6858" y="9525"/>
                    <a:pt x="4699" y="9017"/>
                    <a:pt x="2794" y="8128"/>
                  </a:cubicBezTo>
                  <a:cubicBezTo>
                    <a:pt x="889" y="7239"/>
                    <a:pt x="0" y="6096"/>
                    <a:pt x="0" y="4699"/>
                  </a:cubicBezTo>
                </a:path>
              </a:pathLst>
            </a:custGeom>
            <a:solidFill>
              <a:srgbClr val="A5D9C6"/>
            </a:solidFill>
          </p:spPr>
        </p:sp>
        <p:sp>
          <p:nvSpPr>
            <p:cNvPr name="Freeform 18" id="18"/>
            <p:cNvSpPr/>
            <p:nvPr/>
          </p:nvSpPr>
          <p:spPr>
            <a:xfrm flipH="false" flipV="false" rot="0">
              <a:off x="1997075" y="3149600"/>
              <a:ext cx="2502154" cy="1606423"/>
            </a:xfrm>
            <a:custGeom>
              <a:avLst/>
              <a:gdLst/>
              <a:ahLst/>
              <a:cxnLst/>
              <a:rect r="r" b="b" t="t" l="l"/>
              <a:pathLst>
                <a:path h="1606423" w="2502154">
                  <a:moveTo>
                    <a:pt x="619252" y="0"/>
                  </a:moveTo>
                  <a:lnTo>
                    <a:pt x="1882902" y="0"/>
                  </a:lnTo>
                  <a:lnTo>
                    <a:pt x="2502154" y="1606423"/>
                  </a:lnTo>
                  <a:lnTo>
                    <a:pt x="0" y="1606423"/>
                  </a:lnTo>
                  <a:lnTo>
                    <a:pt x="619252" y="0"/>
                  </a:lnTo>
                </a:path>
              </a:pathLst>
            </a:custGeom>
            <a:solidFill>
              <a:srgbClr val="F2EEEE"/>
            </a:solidFill>
          </p:spPr>
        </p:sp>
        <p:sp>
          <p:nvSpPr>
            <p:cNvPr name="Freeform 19" id="19"/>
            <p:cNvSpPr/>
            <p:nvPr/>
          </p:nvSpPr>
          <p:spPr>
            <a:xfrm flipH="false" flipV="false" rot="0">
              <a:off x="4549775" y="4773549"/>
              <a:ext cx="6238875" cy="9651"/>
            </a:xfrm>
            <a:custGeom>
              <a:avLst/>
              <a:gdLst/>
              <a:ahLst/>
              <a:cxnLst/>
              <a:rect r="r" b="b" t="t" l="l"/>
              <a:pathLst>
                <a:path h="9651" w="6238875">
                  <a:moveTo>
                    <a:pt x="0" y="4826"/>
                  </a:moveTo>
                  <a:cubicBezTo>
                    <a:pt x="0" y="3556"/>
                    <a:pt x="889" y="2413"/>
                    <a:pt x="2794" y="1397"/>
                  </a:cubicBezTo>
                  <a:cubicBezTo>
                    <a:pt x="4699" y="381"/>
                    <a:pt x="6858" y="0"/>
                    <a:pt x="9525" y="0"/>
                  </a:cubicBezTo>
                  <a:lnTo>
                    <a:pt x="6229350" y="0"/>
                  </a:lnTo>
                  <a:cubicBezTo>
                    <a:pt x="6232017" y="0"/>
                    <a:pt x="6234176" y="508"/>
                    <a:pt x="6236081" y="1397"/>
                  </a:cubicBezTo>
                  <a:cubicBezTo>
                    <a:pt x="6237987" y="2286"/>
                    <a:pt x="6238875" y="3429"/>
                    <a:pt x="6238875" y="4826"/>
                  </a:cubicBezTo>
                  <a:cubicBezTo>
                    <a:pt x="6238875" y="6223"/>
                    <a:pt x="6237986" y="7239"/>
                    <a:pt x="6236081" y="8255"/>
                  </a:cubicBezTo>
                  <a:cubicBezTo>
                    <a:pt x="6234177" y="9271"/>
                    <a:pt x="6232017" y="9652"/>
                    <a:pt x="6229350" y="9652"/>
                  </a:cubicBezTo>
                  <a:lnTo>
                    <a:pt x="9525" y="9652"/>
                  </a:lnTo>
                  <a:cubicBezTo>
                    <a:pt x="6858" y="9652"/>
                    <a:pt x="4699" y="9144"/>
                    <a:pt x="2794" y="8255"/>
                  </a:cubicBezTo>
                  <a:cubicBezTo>
                    <a:pt x="889" y="7366"/>
                    <a:pt x="0" y="6223"/>
                    <a:pt x="0" y="4826"/>
                  </a:cubicBezTo>
                </a:path>
              </a:pathLst>
            </a:custGeom>
            <a:solidFill>
              <a:srgbClr val="D8D4D4"/>
            </a:solidFill>
          </p:spPr>
        </p:sp>
        <p:sp>
          <p:nvSpPr>
            <p:cNvPr name="Freeform 20" id="20"/>
            <p:cNvSpPr/>
            <p:nvPr/>
          </p:nvSpPr>
          <p:spPr>
            <a:xfrm flipH="false" flipV="false" rot="0">
              <a:off x="1377950" y="4797425"/>
              <a:ext cx="3753231" cy="1606423"/>
            </a:xfrm>
            <a:custGeom>
              <a:avLst/>
              <a:gdLst/>
              <a:ahLst/>
              <a:cxnLst/>
              <a:rect r="r" b="b" t="t" l="l"/>
              <a:pathLst>
                <a:path h="1606423" w="3753231">
                  <a:moveTo>
                    <a:pt x="612902" y="0"/>
                  </a:moveTo>
                  <a:lnTo>
                    <a:pt x="3140329" y="0"/>
                  </a:lnTo>
                  <a:lnTo>
                    <a:pt x="3753231" y="1606423"/>
                  </a:lnTo>
                  <a:lnTo>
                    <a:pt x="0" y="1606423"/>
                  </a:lnTo>
                  <a:lnTo>
                    <a:pt x="612902" y="0"/>
                  </a:lnTo>
                </a:path>
              </a:pathLst>
            </a:custGeom>
            <a:solidFill>
              <a:srgbClr val="F2EEEE"/>
            </a:solidFill>
          </p:spPr>
        </p:sp>
        <p:sp>
          <p:nvSpPr>
            <p:cNvPr name="Freeform 21" id="21"/>
            <p:cNvSpPr/>
            <p:nvPr/>
          </p:nvSpPr>
          <p:spPr>
            <a:xfrm flipH="false" flipV="false" rot="0">
              <a:off x="5178425" y="6431026"/>
              <a:ext cx="5610225" cy="9398"/>
            </a:xfrm>
            <a:custGeom>
              <a:avLst/>
              <a:gdLst/>
              <a:ahLst/>
              <a:cxnLst/>
              <a:rect r="r" b="b" t="t" l="l"/>
              <a:pathLst>
                <a:path h="9398" w="5610225">
                  <a:moveTo>
                    <a:pt x="0" y="4699"/>
                  </a:moveTo>
                  <a:cubicBezTo>
                    <a:pt x="0" y="3429"/>
                    <a:pt x="889" y="2286"/>
                    <a:pt x="2794" y="1397"/>
                  </a:cubicBezTo>
                  <a:cubicBezTo>
                    <a:pt x="4699" y="508"/>
                    <a:pt x="6858" y="0"/>
                    <a:pt x="9525" y="0"/>
                  </a:cubicBezTo>
                  <a:lnTo>
                    <a:pt x="5600700" y="0"/>
                  </a:lnTo>
                  <a:cubicBezTo>
                    <a:pt x="5603367" y="0"/>
                    <a:pt x="5605526" y="508"/>
                    <a:pt x="5607431" y="1397"/>
                  </a:cubicBezTo>
                  <a:cubicBezTo>
                    <a:pt x="5609337" y="2286"/>
                    <a:pt x="5610225" y="3429"/>
                    <a:pt x="5610225" y="4699"/>
                  </a:cubicBezTo>
                  <a:cubicBezTo>
                    <a:pt x="5610225" y="5969"/>
                    <a:pt x="5609336" y="7112"/>
                    <a:pt x="5607431" y="8001"/>
                  </a:cubicBezTo>
                  <a:cubicBezTo>
                    <a:pt x="5605527" y="8890"/>
                    <a:pt x="5603367" y="9398"/>
                    <a:pt x="5600700" y="9398"/>
                  </a:cubicBezTo>
                  <a:lnTo>
                    <a:pt x="9525" y="9398"/>
                  </a:lnTo>
                  <a:cubicBezTo>
                    <a:pt x="6858" y="9398"/>
                    <a:pt x="4699" y="8890"/>
                    <a:pt x="2794" y="8001"/>
                  </a:cubicBezTo>
                  <a:cubicBezTo>
                    <a:pt x="889" y="7112"/>
                    <a:pt x="0" y="5969"/>
                    <a:pt x="0" y="4699"/>
                  </a:cubicBezTo>
                </a:path>
              </a:pathLst>
            </a:custGeom>
            <a:solidFill>
              <a:srgbClr val="D8D4D4"/>
            </a:solidFill>
          </p:spPr>
        </p:sp>
        <p:sp>
          <p:nvSpPr>
            <p:cNvPr name="Freeform 22" id="22"/>
            <p:cNvSpPr/>
            <p:nvPr/>
          </p:nvSpPr>
          <p:spPr>
            <a:xfrm flipH="false" flipV="false" rot="0">
              <a:off x="749300" y="6454775"/>
              <a:ext cx="5004308" cy="1606423"/>
            </a:xfrm>
            <a:custGeom>
              <a:avLst/>
              <a:gdLst/>
              <a:ahLst/>
              <a:cxnLst/>
              <a:rect r="r" b="b" t="t" l="l"/>
              <a:pathLst>
                <a:path h="1606423" w="5004308">
                  <a:moveTo>
                    <a:pt x="606552" y="0"/>
                  </a:moveTo>
                  <a:lnTo>
                    <a:pt x="4397756" y="0"/>
                  </a:lnTo>
                  <a:lnTo>
                    <a:pt x="5004308" y="1606423"/>
                  </a:lnTo>
                  <a:lnTo>
                    <a:pt x="0" y="1606423"/>
                  </a:lnTo>
                  <a:lnTo>
                    <a:pt x="606552" y="0"/>
                  </a:lnTo>
                </a:path>
              </a:pathLst>
            </a:custGeom>
            <a:solidFill>
              <a:srgbClr val="F2EEEE"/>
            </a:solidFill>
          </p:spPr>
        </p:sp>
      </p:grpSp>
      <p:sp>
        <p:nvSpPr>
          <p:cNvPr name="TextBox 23" id="23"/>
          <p:cNvSpPr txBox="true"/>
          <p:nvPr/>
        </p:nvSpPr>
        <p:spPr>
          <a:xfrm rot="0">
            <a:off x="7193184" y="3722589"/>
            <a:ext cx="6053492" cy="1254835"/>
          </a:xfrm>
          <a:prstGeom prst="rect">
            <a:avLst/>
          </a:prstGeom>
        </p:spPr>
        <p:txBody>
          <a:bodyPr anchor="t" rtlCol="false" tIns="0" lIns="0" bIns="0" rIns="0">
            <a:spAutoFit/>
          </a:bodyPr>
          <a:lstStyle/>
          <a:p>
            <a:pPr algn="l">
              <a:lnSpc>
                <a:spcPts val="2581"/>
              </a:lnSpc>
            </a:pPr>
            <a:r>
              <a:rPr lang="en-US" b="true" sz="1844">
                <a:solidFill>
                  <a:srgbClr val="3D3838"/>
                </a:solidFill>
                <a:latin typeface="Montserrat Bold"/>
                <a:ea typeface="Montserrat Bold"/>
                <a:cs typeface="Montserrat Bold"/>
                <a:sym typeface="Montserrat Bold"/>
              </a:rPr>
              <a:t>Efficiency</a:t>
            </a:r>
          </a:p>
          <a:p>
            <a:pPr algn="l">
              <a:lnSpc>
                <a:spcPts val="2516"/>
              </a:lnSpc>
            </a:pPr>
            <a:r>
              <a:rPr lang="en-US" sz="1659">
                <a:solidFill>
                  <a:srgbClr val="3D3838"/>
                </a:solidFill>
                <a:latin typeface="Source Sans Pro"/>
                <a:ea typeface="Source Sans Pro"/>
                <a:cs typeface="Source Sans Pro"/>
                <a:sym typeface="Source Sans Pro"/>
              </a:rPr>
              <a:t>Operational efficiency plays a significant role, with older equipment and outdated practices often resulting in higher energy consumption.</a:t>
            </a:r>
          </a:p>
        </p:txBody>
      </p:sp>
      <p:sp>
        <p:nvSpPr>
          <p:cNvPr name="TextBox 24" id="24"/>
          <p:cNvSpPr txBox="true"/>
          <p:nvPr/>
        </p:nvSpPr>
        <p:spPr>
          <a:xfrm rot="0">
            <a:off x="7768356" y="5261182"/>
            <a:ext cx="5504667" cy="1245694"/>
          </a:xfrm>
          <a:prstGeom prst="rect">
            <a:avLst/>
          </a:prstGeom>
        </p:spPr>
        <p:txBody>
          <a:bodyPr anchor="t" rtlCol="false" tIns="0" lIns="0" bIns="0" rIns="0">
            <a:spAutoFit/>
          </a:bodyPr>
          <a:lstStyle/>
          <a:p>
            <a:pPr algn="l" marL="0" indent="0" lvl="0">
              <a:lnSpc>
                <a:spcPts val="2516"/>
              </a:lnSpc>
              <a:spcBef>
                <a:spcPct val="0"/>
              </a:spcBef>
            </a:pPr>
            <a:r>
              <a:rPr lang="en-US" b="true" sz="1659" strike="noStrike" u="none">
                <a:solidFill>
                  <a:srgbClr val="3D3838"/>
                </a:solidFill>
                <a:latin typeface="Source Sans Pro Bold"/>
                <a:ea typeface="Source Sans Pro Bold"/>
                <a:cs typeface="Source Sans Pro Bold"/>
                <a:sym typeface="Source Sans Pro Bold"/>
              </a:rPr>
              <a:t>Weather</a:t>
            </a:r>
          </a:p>
          <a:p>
            <a:pPr algn="l" marL="0" indent="0" lvl="0">
              <a:lnSpc>
                <a:spcPts val="2516"/>
              </a:lnSpc>
              <a:spcBef>
                <a:spcPct val="0"/>
              </a:spcBef>
            </a:pPr>
            <a:r>
              <a:rPr lang="en-US" sz="1659" strike="noStrike" u="none">
                <a:solidFill>
                  <a:srgbClr val="3D3838"/>
                </a:solidFill>
                <a:latin typeface="Source Sans Pro"/>
                <a:ea typeface="Source Sans Pro"/>
                <a:cs typeface="Source Sans Pro"/>
                <a:sym typeface="Source Sans Pro"/>
              </a:rPr>
              <a:t>External factors like temperature, humidity, and wind can influence energy consumption, particularly for heating, cooling, and ventilation systems.</a:t>
            </a:r>
          </a:p>
        </p:txBody>
      </p:sp>
      <p:sp>
        <p:nvSpPr>
          <p:cNvPr name="TextBox 25" id="25"/>
          <p:cNvSpPr txBox="true"/>
          <p:nvPr/>
        </p:nvSpPr>
        <p:spPr>
          <a:xfrm rot="0">
            <a:off x="8399702" y="6856527"/>
            <a:ext cx="4855757" cy="1245694"/>
          </a:xfrm>
          <a:prstGeom prst="rect">
            <a:avLst/>
          </a:prstGeom>
        </p:spPr>
        <p:txBody>
          <a:bodyPr anchor="t" rtlCol="false" tIns="0" lIns="0" bIns="0" rIns="0">
            <a:spAutoFit/>
          </a:bodyPr>
          <a:lstStyle/>
          <a:p>
            <a:pPr algn="l" marL="0" indent="0" lvl="0">
              <a:lnSpc>
                <a:spcPts val="2516"/>
              </a:lnSpc>
              <a:spcBef>
                <a:spcPct val="0"/>
              </a:spcBef>
            </a:pPr>
            <a:r>
              <a:rPr lang="en-US" b="true" sz="1659" strike="noStrike" u="none">
                <a:solidFill>
                  <a:srgbClr val="3D3838"/>
                </a:solidFill>
                <a:latin typeface="Source Sans Pro Bold"/>
                <a:ea typeface="Source Sans Pro Bold"/>
                <a:cs typeface="Source Sans Pro Bold"/>
                <a:sym typeface="Source Sans Pro Bold"/>
              </a:rPr>
              <a:t>Industrial Activity</a:t>
            </a:r>
          </a:p>
          <a:p>
            <a:pPr algn="l" marL="0" indent="0" lvl="0">
              <a:lnSpc>
                <a:spcPts val="2516"/>
              </a:lnSpc>
              <a:spcBef>
                <a:spcPct val="0"/>
              </a:spcBef>
            </a:pPr>
            <a:r>
              <a:rPr lang="en-US" sz="1659" strike="noStrike" u="none">
                <a:solidFill>
                  <a:srgbClr val="3D3838"/>
                </a:solidFill>
                <a:latin typeface="Source Sans Pro"/>
                <a:ea typeface="Source Sans Pro"/>
                <a:cs typeface="Source Sans Pro"/>
                <a:sym typeface="Source Sans Pro"/>
              </a:rPr>
              <a:t>Industrial activity, such as manufacturing and data processing, often leads to significant energy consumption, particularly during peak hours.</a:t>
            </a:r>
          </a:p>
        </p:txBody>
      </p:sp>
      <p:sp>
        <p:nvSpPr>
          <p:cNvPr name="TextBox 26" id="26"/>
          <p:cNvSpPr txBox="true"/>
          <p:nvPr/>
        </p:nvSpPr>
        <p:spPr>
          <a:xfrm rot="0">
            <a:off x="9061031" y="8428739"/>
            <a:ext cx="4435981" cy="1245694"/>
          </a:xfrm>
          <a:prstGeom prst="rect">
            <a:avLst/>
          </a:prstGeom>
        </p:spPr>
        <p:txBody>
          <a:bodyPr anchor="t" rtlCol="false" tIns="0" lIns="0" bIns="0" rIns="0">
            <a:spAutoFit/>
          </a:bodyPr>
          <a:lstStyle/>
          <a:p>
            <a:pPr algn="l" marL="0" indent="0" lvl="0">
              <a:lnSpc>
                <a:spcPts val="2516"/>
              </a:lnSpc>
              <a:spcBef>
                <a:spcPct val="0"/>
              </a:spcBef>
            </a:pPr>
            <a:r>
              <a:rPr lang="en-US" b="true" sz="1659" strike="noStrike" u="none">
                <a:solidFill>
                  <a:srgbClr val="3D3838"/>
                </a:solidFill>
                <a:latin typeface="Source Sans Pro Bold"/>
                <a:ea typeface="Source Sans Pro Bold"/>
                <a:cs typeface="Source Sans Pro Bold"/>
                <a:sym typeface="Source Sans Pro Bold"/>
              </a:rPr>
              <a:t>Time of Day</a:t>
            </a:r>
          </a:p>
          <a:p>
            <a:pPr algn="l" marL="0" indent="0" lvl="0">
              <a:lnSpc>
                <a:spcPts val="2516"/>
              </a:lnSpc>
              <a:spcBef>
                <a:spcPct val="0"/>
              </a:spcBef>
            </a:pPr>
            <a:r>
              <a:rPr lang="en-US" sz="1659" strike="noStrike" u="none">
                <a:solidFill>
                  <a:srgbClr val="3D3838"/>
                </a:solidFill>
                <a:latin typeface="Source Sans Pro"/>
                <a:ea typeface="Source Sans Pro"/>
                <a:cs typeface="Source Sans Pro"/>
                <a:sym typeface="Source Sans Pro"/>
              </a:rPr>
              <a:t>Energy consumption patterns vary throughout the day, with peaks during peak hours and dips during off-peak hours.</a:t>
            </a:r>
          </a:p>
        </p:txBody>
      </p:sp>
      <p:sp>
        <p:nvSpPr>
          <p:cNvPr name="TextBox 27" id="27"/>
          <p:cNvSpPr txBox="true"/>
          <p:nvPr/>
        </p:nvSpPr>
        <p:spPr>
          <a:xfrm rot="0">
            <a:off x="6484039" y="4365344"/>
            <a:ext cx="86911" cy="393069"/>
          </a:xfrm>
          <a:prstGeom prst="rect">
            <a:avLst/>
          </a:prstGeom>
        </p:spPr>
        <p:txBody>
          <a:bodyPr anchor="t" rtlCol="false" tIns="0" lIns="0" bIns="0" rIns="0">
            <a:spAutoFit/>
          </a:bodyPr>
          <a:lstStyle/>
          <a:p>
            <a:pPr algn="l">
              <a:lnSpc>
                <a:spcPts val="3227"/>
              </a:lnSpc>
            </a:pPr>
            <a:r>
              <a:rPr lang="en-US" b="true" sz="2305">
                <a:solidFill>
                  <a:srgbClr val="3D3838"/>
                </a:solidFill>
                <a:latin typeface="Montserrat Bold"/>
                <a:ea typeface="Montserrat Bold"/>
                <a:cs typeface="Montserrat Bold"/>
                <a:sym typeface="Montserrat Bold"/>
              </a:rPr>
              <a:t>1</a:t>
            </a:r>
          </a:p>
        </p:txBody>
      </p:sp>
      <p:sp>
        <p:nvSpPr>
          <p:cNvPr name="TextBox 28" id="28"/>
          <p:cNvSpPr txBox="true"/>
          <p:nvPr/>
        </p:nvSpPr>
        <p:spPr>
          <a:xfrm rot="0">
            <a:off x="6461868" y="5705059"/>
            <a:ext cx="172795" cy="393069"/>
          </a:xfrm>
          <a:prstGeom prst="rect">
            <a:avLst/>
          </a:prstGeom>
        </p:spPr>
        <p:txBody>
          <a:bodyPr anchor="t" rtlCol="false" tIns="0" lIns="0" bIns="0" rIns="0">
            <a:spAutoFit/>
          </a:bodyPr>
          <a:lstStyle/>
          <a:p>
            <a:pPr algn="l">
              <a:lnSpc>
                <a:spcPts val="3227"/>
              </a:lnSpc>
            </a:pPr>
            <a:r>
              <a:rPr lang="en-US" b="true" sz="2305">
                <a:solidFill>
                  <a:srgbClr val="3D3838"/>
                </a:solidFill>
                <a:latin typeface="Montserrat Bold"/>
                <a:ea typeface="Montserrat Bold"/>
                <a:cs typeface="Montserrat Bold"/>
                <a:sym typeface="Montserrat Bold"/>
              </a:rPr>
              <a:t>2</a:t>
            </a:r>
          </a:p>
        </p:txBody>
      </p:sp>
      <p:sp>
        <p:nvSpPr>
          <p:cNvPr name="TextBox 29" id="29"/>
          <p:cNvSpPr txBox="true"/>
          <p:nvPr/>
        </p:nvSpPr>
        <p:spPr>
          <a:xfrm rot="0">
            <a:off x="6439696" y="7273064"/>
            <a:ext cx="131254" cy="393069"/>
          </a:xfrm>
          <a:prstGeom prst="rect">
            <a:avLst/>
          </a:prstGeom>
        </p:spPr>
        <p:txBody>
          <a:bodyPr anchor="t" rtlCol="false" tIns="0" lIns="0" bIns="0" rIns="0">
            <a:spAutoFit/>
          </a:bodyPr>
          <a:lstStyle/>
          <a:p>
            <a:pPr algn="l" marL="0" indent="0" lvl="0">
              <a:lnSpc>
                <a:spcPts val="3227"/>
              </a:lnSpc>
              <a:spcBef>
                <a:spcPct val="0"/>
              </a:spcBef>
            </a:pPr>
            <a:r>
              <a:rPr lang="en-US" b="true" sz="2305" strike="noStrike" u="none">
                <a:solidFill>
                  <a:srgbClr val="3D3838"/>
                </a:solidFill>
                <a:latin typeface="Montserrat Bold"/>
                <a:ea typeface="Montserrat Bold"/>
                <a:cs typeface="Montserrat Bold"/>
                <a:sym typeface="Montserrat Bold"/>
              </a:rPr>
              <a:t>3</a:t>
            </a:r>
          </a:p>
        </p:txBody>
      </p:sp>
      <p:sp>
        <p:nvSpPr>
          <p:cNvPr name="TextBox 30" id="30"/>
          <p:cNvSpPr txBox="true"/>
          <p:nvPr/>
        </p:nvSpPr>
        <p:spPr>
          <a:xfrm rot="0">
            <a:off x="6396017" y="8865337"/>
            <a:ext cx="152762" cy="393069"/>
          </a:xfrm>
          <a:prstGeom prst="rect">
            <a:avLst/>
          </a:prstGeom>
        </p:spPr>
        <p:txBody>
          <a:bodyPr anchor="t" rtlCol="false" tIns="0" lIns="0" bIns="0" rIns="0">
            <a:spAutoFit/>
          </a:bodyPr>
          <a:lstStyle/>
          <a:p>
            <a:pPr algn="l" marL="0" indent="0" lvl="0">
              <a:lnSpc>
                <a:spcPts val="3227"/>
              </a:lnSpc>
              <a:spcBef>
                <a:spcPct val="0"/>
              </a:spcBef>
            </a:pPr>
            <a:r>
              <a:rPr lang="en-US" b="true" sz="2305" strike="noStrike" u="none">
                <a:solidFill>
                  <a:srgbClr val="3D3838"/>
                </a:solidFill>
                <a:latin typeface="Montserrat Bold"/>
                <a:ea typeface="Montserrat Bold"/>
                <a:cs typeface="Montserrat Bold"/>
                <a:sym typeface="Montserrat Bold"/>
              </a:rPr>
              <a:t>4</a:t>
            </a:r>
          </a:p>
        </p:txBody>
      </p:sp>
      <p:sp>
        <p:nvSpPr>
          <p:cNvPr name="TextBox 31" id="31"/>
          <p:cNvSpPr txBox="true"/>
          <p:nvPr/>
        </p:nvSpPr>
        <p:spPr>
          <a:xfrm rot="0">
            <a:off x="4317067" y="-8759"/>
            <a:ext cx="9224219"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Factors driving energy consumption</a:t>
            </a:r>
          </a:p>
        </p:txBody>
      </p:sp>
      <p:sp>
        <p:nvSpPr>
          <p:cNvPr name="Freeform 32" id="32"/>
          <p:cNvSpPr/>
          <p:nvPr/>
        </p:nvSpPr>
        <p:spPr>
          <a:xfrm flipH="false" flipV="false" rot="-10800000">
            <a:off x="1028700" y="6248687"/>
            <a:ext cx="5764898" cy="5341139"/>
          </a:xfrm>
          <a:custGeom>
            <a:avLst/>
            <a:gdLst/>
            <a:ahLst/>
            <a:cxnLst/>
            <a:rect r="r" b="b" t="t" l="l"/>
            <a:pathLst>
              <a:path h="5341139" w="5764898">
                <a:moveTo>
                  <a:pt x="0" y="0"/>
                </a:moveTo>
                <a:lnTo>
                  <a:pt x="5764898" y="0"/>
                </a:lnTo>
                <a:lnTo>
                  <a:pt x="5764898" y="5341138"/>
                </a:lnTo>
                <a:lnTo>
                  <a:pt x="0" y="5341138"/>
                </a:lnTo>
                <a:lnTo>
                  <a:pt x="0" y="0"/>
                </a:lnTo>
                <a:close/>
              </a:path>
            </a:pathLst>
          </a:custGeom>
          <a:blipFill>
            <a:blip r:embed="rId6">
              <a:alphaModFix amt="73000"/>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94158" y="4977424"/>
            <a:ext cx="2124877" cy="2199096"/>
          </a:xfrm>
          <a:custGeom>
            <a:avLst/>
            <a:gdLst/>
            <a:ahLst/>
            <a:cxnLst/>
            <a:rect r="r" b="b" t="t" l="l"/>
            <a:pathLst>
              <a:path h="2199096" w="2124877">
                <a:moveTo>
                  <a:pt x="0" y="0"/>
                </a:moveTo>
                <a:lnTo>
                  <a:pt x="2124877" y="0"/>
                </a:lnTo>
                <a:lnTo>
                  <a:pt x="2124877" y="2199096"/>
                </a:lnTo>
                <a:lnTo>
                  <a:pt x="0" y="21990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4995" y="-306984"/>
            <a:ext cx="12490480" cy="8580626"/>
            <a:chOff x="0" y="0"/>
            <a:chExt cx="3289674" cy="2259918"/>
          </a:xfrm>
        </p:grpSpPr>
        <p:sp>
          <p:nvSpPr>
            <p:cNvPr name="Freeform 4" id="4"/>
            <p:cNvSpPr/>
            <p:nvPr/>
          </p:nvSpPr>
          <p:spPr>
            <a:xfrm flipH="false" flipV="false" rot="0">
              <a:off x="0" y="0"/>
              <a:ext cx="3289674" cy="2259918"/>
            </a:xfrm>
            <a:custGeom>
              <a:avLst/>
              <a:gdLst/>
              <a:ahLst/>
              <a:cxnLst/>
              <a:rect r="r" b="b" t="t" l="l"/>
              <a:pathLst>
                <a:path h="2259918" w="3289674">
                  <a:moveTo>
                    <a:pt x="31611" y="0"/>
                  </a:moveTo>
                  <a:lnTo>
                    <a:pt x="3258062" y="0"/>
                  </a:lnTo>
                  <a:cubicBezTo>
                    <a:pt x="3266446" y="0"/>
                    <a:pt x="3274487" y="3330"/>
                    <a:pt x="3280415" y="9259"/>
                  </a:cubicBezTo>
                  <a:cubicBezTo>
                    <a:pt x="3286343" y="15187"/>
                    <a:pt x="3289674" y="23227"/>
                    <a:pt x="3289674" y="31611"/>
                  </a:cubicBezTo>
                  <a:lnTo>
                    <a:pt x="3289674" y="2228307"/>
                  </a:lnTo>
                  <a:cubicBezTo>
                    <a:pt x="3289674" y="2245765"/>
                    <a:pt x="3275521" y="2259918"/>
                    <a:pt x="3258062" y="2259918"/>
                  </a:cubicBezTo>
                  <a:lnTo>
                    <a:pt x="31611" y="2259918"/>
                  </a:lnTo>
                  <a:cubicBezTo>
                    <a:pt x="23227" y="2259918"/>
                    <a:pt x="15187" y="2256587"/>
                    <a:pt x="9259" y="2250659"/>
                  </a:cubicBezTo>
                  <a:cubicBezTo>
                    <a:pt x="3330" y="2244731"/>
                    <a:pt x="0" y="2236691"/>
                    <a:pt x="0" y="2228307"/>
                  </a:cubicBezTo>
                  <a:lnTo>
                    <a:pt x="0" y="31611"/>
                  </a:lnTo>
                  <a:cubicBezTo>
                    <a:pt x="0" y="14153"/>
                    <a:pt x="14153" y="0"/>
                    <a:pt x="31611" y="0"/>
                  </a:cubicBezTo>
                  <a:close/>
                </a:path>
              </a:pathLst>
            </a:custGeom>
            <a:solidFill>
              <a:srgbClr val="004877"/>
            </a:solidFill>
          </p:spPr>
        </p:sp>
        <p:sp>
          <p:nvSpPr>
            <p:cNvPr name="TextBox 5" id="5"/>
            <p:cNvSpPr txBox="true"/>
            <p:nvPr/>
          </p:nvSpPr>
          <p:spPr>
            <a:xfrm>
              <a:off x="0" y="-38100"/>
              <a:ext cx="3289674" cy="22980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38891" y="958768"/>
            <a:ext cx="10982688" cy="2505621"/>
          </a:xfrm>
          <a:prstGeom prst="rect">
            <a:avLst/>
          </a:prstGeom>
        </p:spPr>
        <p:txBody>
          <a:bodyPr anchor="t" rtlCol="false" tIns="0" lIns="0" bIns="0" rIns="0">
            <a:spAutoFit/>
          </a:bodyPr>
          <a:lstStyle/>
          <a:p>
            <a:pPr algn="l">
              <a:lnSpc>
                <a:spcPts val="20440"/>
              </a:lnSpc>
            </a:pPr>
            <a:r>
              <a:rPr lang="en-US" sz="14600" b="true">
                <a:solidFill>
                  <a:srgbClr val="FFFFFF"/>
                </a:solidFill>
                <a:latin typeface="Glacial Indifference Bold"/>
                <a:ea typeface="Glacial Indifference Bold"/>
                <a:cs typeface="Glacial Indifference Bold"/>
                <a:sym typeface="Glacial Indifference Bold"/>
              </a:rPr>
              <a:t>THANK YOU</a:t>
            </a:r>
          </a:p>
        </p:txBody>
      </p:sp>
      <p:sp>
        <p:nvSpPr>
          <p:cNvPr name="TextBox 7" id="7"/>
          <p:cNvSpPr txBox="true"/>
          <p:nvPr/>
        </p:nvSpPr>
        <p:spPr>
          <a:xfrm rot="0">
            <a:off x="1538891" y="3222404"/>
            <a:ext cx="7308763" cy="1194054"/>
          </a:xfrm>
          <a:prstGeom prst="rect">
            <a:avLst/>
          </a:prstGeom>
        </p:spPr>
        <p:txBody>
          <a:bodyPr anchor="t" rtlCol="false" tIns="0" lIns="0" bIns="0" rIns="0">
            <a:spAutoFit/>
          </a:bodyPr>
          <a:lstStyle/>
          <a:p>
            <a:pPr algn="l">
              <a:lnSpc>
                <a:spcPts val="9786"/>
              </a:lnSpc>
            </a:pPr>
            <a:r>
              <a:rPr lang="en-US" sz="6990" spc="1153">
                <a:solidFill>
                  <a:srgbClr val="FFFFFF"/>
                </a:solidFill>
                <a:latin typeface="Glacial Indifference"/>
                <a:ea typeface="Glacial Indifference"/>
                <a:cs typeface="Glacial Indifference"/>
                <a:sym typeface="Glacial Indifference"/>
              </a:rPr>
              <a:t>VERY MUCH</a:t>
            </a:r>
          </a:p>
        </p:txBody>
      </p:sp>
      <p:sp>
        <p:nvSpPr>
          <p:cNvPr name="Freeform 8" id="8"/>
          <p:cNvSpPr/>
          <p:nvPr/>
        </p:nvSpPr>
        <p:spPr>
          <a:xfrm flipH="false" flipV="false" rot="6210616">
            <a:off x="3634950" y="106825"/>
            <a:ext cx="14613359" cy="13539176"/>
          </a:xfrm>
          <a:custGeom>
            <a:avLst/>
            <a:gdLst/>
            <a:ahLst/>
            <a:cxnLst/>
            <a:rect r="r" b="b" t="t" l="l"/>
            <a:pathLst>
              <a:path h="13539176" w="14613359">
                <a:moveTo>
                  <a:pt x="0" y="0"/>
                </a:moveTo>
                <a:lnTo>
                  <a:pt x="14613358" y="0"/>
                </a:lnTo>
                <a:lnTo>
                  <a:pt x="14613358" y="13539176"/>
                </a:lnTo>
                <a:lnTo>
                  <a:pt x="0" y="13539176"/>
                </a:lnTo>
                <a:lnTo>
                  <a:pt x="0"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886535">
            <a:off x="-1410454" y="7473662"/>
            <a:ext cx="3356467" cy="3514626"/>
          </a:xfrm>
          <a:custGeom>
            <a:avLst/>
            <a:gdLst/>
            <a:ahLst/>
            <a:cxnLst/>
            <a:rect r="r" b="b" t="t" l="l"/>
            <a:pathLst>
              <a:path h="3514626" w="3356467">
                <a:moveTo>
                  <a:pt x="0" y="0"/>
                </a:moveTo>
                <a:lnTo>
                  <a:pt x="3356467" y="0"/>
                </a:lnTo>
                <a:lnTo>
                  <a:pt x="3356467" y="3514625"/>
                </a:lnTo>
                <a:lnTo>
                  <a:pt x="0" y="3514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800000">
            <a:off x="1538891" y="6453518"/>
            <a:ext cx="1599602" cy="845789"/>
          </a:xfrm>
          <a:custGeom>
            <a:avLst/>
            <a:gdLst/>
            <a:ahLst/>
            <a:cxnLst/>
            <a:rect r="r" b="b" t="t" l="l"/>
            <a:pathLst>
              <a:path h="845789" w="1599602">
                <a:moveTo>
                  <a:pt x="0" y="0"/>
                </a:moveTo>
                <a:lnTo>
                  <a:pt x="1599601" y="0"/>
                </a:lnTo>
                <a:lnTo>
                  <a:pt x="1599601" y="845790"/>
                </a:lnTo>
                <a:lnTo>
                  <a:pt x="0" y="8457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4912658" y="7669554"/>
            <a:ext cx="4308691" cy="4114800"/>
          </a:xfrm>
          <a:custGeom>
            <a:avLst/>
            <a:gdLst/>
            <a:ahLst/>
            <a:cxnLst/>
            <a:rect r="r" b="b" t="t" l="l"/>
            <a:pathLst>
              <a:path h="4114800" w="4308691">
                <a:moveTo>
                  <a:pt x="0" y="0"/>
                </a:moveTo>
                <a:lnTo>
                  <a:pt x="4308691" y="0"/>
                </a:lnTo>
                <a:lnTo>
                  <a:pt x="430869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9352899">
            <a:off x="8509802" y="6076661"/>
            <a:ext cx="9483566" cy="8786458"/>
          </a:xfrm>
          <a:custGeom>
            <a:avLst/>
            <a:gdLst/>
            <a:ahLst/>
            <a:cxnLst/>
            <a:rect r="r" b="b" t="t" l="l"/>
            <a:pathLst>
              <a:path h="8786458" w="9483566">
                <a:moveTo>
                  <a:pt x="0" y="0"/>
                </a:moveTo>
                <a:lnTo>
                  <a:pt x="9483566" y="0"/>
                </a:lnTo>
                <a:lnTo>
                  <a:pt x="9483566" y="8786458"/>
                </a:lnTo>
                <a:lnTo>
                  <a:pt x="0" y="8786458"/>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21663" y="6890514"/>
            <a:ext cx="6986304" cy="3910836"/>
            <a:chOff x="0" y="0"/>
            <a:chExt cx="1840014" cy="1030014"/>
          </a:xfrm>
        </p:grpSpPr>
        <p:sp>
          <p:nvSpPr>
            <p:cNvPr name="Freeform 4" id="4"/>
            <p:cNvSpPr/>
            <p:nvPr/>
          </p:nvSpPr>
          <p:spPr>
            <a:xfrm flipH="false" flipV="false" rot="0">
              <a:off x="0" y="0"/>
              <a:ext cx="1840014" cy="1030014"/>
            </a:xfrm>
            <a:custGeom>
              <a:avLst/>
              <a:gdLst/>
              <a:ahLst/>
              <a:cxnLst/>
              <a:rect r="r" b="b" t="t" l="l"/>
              <a:pathLst>
                <a:path h="1030014" w="1840014">
                  <a:moveTo>
                    <a:pt x="56516" y="0"/>
                  </a:moveTo>
                  <a:lnTo>
                    <a:pt x="1783499" y="0"/>
                  </a:lnTo>
                  <a:cubicBezTo>
                    <a:pt x="1814711" y="0"/>
                    <a:pt x="1840014" y="25303"/>
                    <a:pt x="1840014" y="56516"/>
                  </a:cubicBezTo>
                  <a:lnTo>
                    <a:pt x="1840014" y="973498"/>
                  </a:lnTo>
                  <a:cubicBezTo>
                    <a:pt x="1840014" y="988487"/>
                    <a:pt x="1834060" y="1002862"/>
                    <a:pt x="1823461" y="1013461"/>
                  </a:cubicBezTo>
                  <a:cubicBezTo>
                    <a:pt x="1812862" y="1024060"/>
                    <a:pt x="1798488" y="1030014"/>
                    <a:pt x="1783499" y="1030014"/>
                  </a:cubicBezTo>
                  <a:lnTo>
                    <a:pt x="56516" y="1030014"/>
                  </a:lnTo>
                  <a:cubicBezTo>
                    <a:pt x="25303" y="1030014"/>
                    <a:pt x="0" y="1004711"/>
                    <a:pt x="0" y="973498"/>
                  </a:cubicBezTo>
                  <a:lnTo>
                    <a:pt x="0" y="56516"/>
                  </a:lnTo>
                  <a:cubicBezTo>
                    <a:pt x="0" y="41527"/>
                    <a:pt x="5954" y="27152"/>
                    <a:pt x="16553" y="16553"/>
                  </a:cubicBezTo>
                  <a:cubicBezTo>
                    <a:pt x="27152" y="5954"/>
                    <a:pt x="41527" y="0"/>
                    <a:pt x="56516" y="0"/>
                  </a:cubicBezTo>
                  <a:close/>
                </a:path>
              </a:pathLst>
            </a:custGeom>
            <a:solidFill>
              <a:srgbClr val="004877"/>
            </a:solidFill>
          </p:spPr>
        </p:sp>
        <p:sp>
          <p:nvSpPr>
            <p:cNvPr name="TextBox 5" id="5"/>
            <p:cNvSpPr txBox="true"/>
            <p:nvPr/>
          </p:nvSpPr>
          <p:spPr>
            <a:xfrm>
              <a:off x="0" y="-38100"/>
              <a:ext cx="1840014" cy="1068114"/>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790288" y="4407127"/>
            <a:ext cx="6049054" cy="3629432"/>
            <a:chOff x="0" y="0"/>
            <a:chExt cx="6350000" cy="3810000"/>
          </a:xfrm>
        </p:grpSpPr>
        <p:sp>
          <p:nvSpPr>
            <p:cNvPr name="Freeform 7" id="7"/>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3452" t="0" r="-3452" b="0"/>
              </a:stretch>
            </a:blipFill>
          </p:spPr>
        </p:sp>
      </p:grpSp>
      <p:grpSp>
        <p:nvGrpSpPr>
          <p:cNvPr name="Group 8" id="8"/>
          <p:cNvGrpSpPr/>
          <p:nvPr/>
        </p:nvGrpSpPr>
        <p:grpSpPr>
          <a:xfrm rot="0">
            <a:off x="1321663" y="-1464586"/>
            <a:ext cx="6986304" cy="3910836"/>
            <a:chOff x="0" y="0"/>
            <a:chExt cx="1840014" cy="1030014"/>
          </a:xfrm>
        </p:grpSpPr>
        <p:sp>
          <p:nvSpPr>
            <p:cNvPr name="Freeform 9" id="9"/>
            <p:cNvSpPr/>
            <p:nvPr/>
          </p:nvSpPr>
          <p:spPr>
            <a:xfrm flipH="false" flipV="false" rot="0">
              <a:off x="0" y="0"/>
              <a:ext cx="1840014" cy="1030014"/>
            </a:xfrm>
            <a:custGeom>
              <a:avLst/>
              <a:gdLst/>
              <a:ahLst/>
              <a:cxnLst/>
              <a:rect r="r" b="b" t="t" l="l"/>
              <a:pathLst>
                <a:path h="1030014" w="1840014">
                  <a:moveTo>
                    <a:pt x="56516" y="0"/>
                  </a:moveTo>
                  <a:lnTo>
                    <a:pt x="1783499" y="0"/>
                  </a:lnTo>
                  <a:cubicBezTo>
                    <a:pt x="1814711" y="0"/>
                    <a:pt x="1840014" y="25303"/>
                    <a:pt x="1840014" y="56516"/>
                  </a:cubicBezTo>
                  <a:lnTo>
                    <a:pt x="1840014" y="973498"/>
                  </a:lnTo>
                  <a:cubicBezTo>
                    <a:pt x="1840014" y="988487"/>
                    <a:pt x="1834060" y="1002862"/>
                    <a:pt x="1823461" y="1013461"/>
                  </a:cubicBezTo>
                  <a:cubicBezTo>
                    <a:pt x="1812862" y="1024060"/>
                    <a:pt x="1798488" y="1030014"/>
                    <a:pt x="1783499" y="1030014"/>
                  </a:cubicBezTo>
                  <a:lnTo>
                    <a:pt x="56516" y="1030014"/>
                  </a:lnTo>
                  <a:cubicBezTo>
                    <a:pt x="25303" y="1030014"/>
                    <a:pt x="0" y="1004711"/>
                    <a:pt x="0" y="973498"/>
                  </a:cubicBezTo>
                  <a:lnTo>
                    <a:pt x="0" y="56516"/>
                  </a:lnTo>
                  <a:cubicBezTo>
                    <a:pt x="0" y="41527"/>
                    <a:pt x="5954" y="27152"/>
                    <a:pt x="16553" y="16553"/>
                  </a:cubicBezTo>
                  <a:cubicBezTo>
                    <a:pt x="27152" y="5954"/>
                    <a:pt x="41527" y="0"/>
                    <a:pt x="56516" y="0"/>
                  </a:cubicBezTo>
                  <a:close/>
                </a:path>
              </a:pathLst>
            </a:custGeom>
            <a:solidFill>
              <a:srgbClr val="004877"/>
            </a:solidFill>
          </p:spPr>
        </p:sp>
        <p:sp>
          <p:nvSpPr>
            <p:cNvPr name="TextBox 10" id="10"/>
            <p:cNvSpPr txBox="true"/>
            <p:nvPr/>
          </p:nvSpPr>
          <p:spPr>
            <a:xfrm>
              <a:off x="0" y="-38100"/>
              <a:ext cx="1840014" cy="1068114"/>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860214" y="490832"/>
            <a:ext cx="6049054" cy="3629432"/>
            <a:chOff x="0" y="0"/>
            <a:chExt cx="6350000" cy="3810000"/>
          </a:xfrm>
        </p:grpSpPr>
        <p:sp>
          <p:nvSpPr>
            <p:cNvPr name="Freeform 12" id="12"/>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l="-2747" t="0" r="-2747" b="0"/>
              </a:stretch>
            </a:blipFill>
          </p:spPr>
        </p:sp>
      </p:grpSp>
      <p:grpSp>
        <p:nvGrpSpPr>
          <p:cNvPr name="Group 13" id="13"/>
          <p:cNvGrpSpPr/>
          <p:nvPr/>
        </p:nvGrpSpPr>
        <p:grpSpPr>
          <a:xfrm rot="0">
            <a:off x="-2472771" y="5139779"/>
            <a:ext cx="3501471" cy="35014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55045" y="653864"/>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7909268" y="-548963"/>
            <a:ext cx="1097927" cy="10979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115055">
            <a:off x="15238295" y="-983099"/>
            <a:ext cx="4800040" cy="4447204"/>
          </a:xfrm>
          <a:custGeom>
            <a:avLst/>
            <a:gdLst/>
            <a:ahLst/>
            <a:cxnLst/>
            <a:rect r="r" b="b" t="t" l="l"/>
            <a:pathLst>
              <a:path h="4447204" w="4800040">
                <a:moveTo>
                  <a:pt x="0" y="0"/>
                </a:moveTo>
                <a:lnTo>
                  <a:pt x="4800040" y="0"/>
                </a:lnTo>
                <a:lnTo>
                  <a:pt x="4800040" y="4447204"/>
                </a:lnTo>
                <a:lnTo>
                  <a:pt x="0" y="4447204"/>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9595116" y="490832"/>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16642250" y="8641250"/>
            <a:ext cx="2194713" cy="219471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9022342" y="4038422"/>
            <a:ext cx="2563366" cy="2140411"/>
          </a:xfrm>
          <a:custGeom>
            <a:avLst/>
            <a:gdLst/>
            <a:ahLst/>
            <a:cxnLst/>
            <a:rect r="r" b="b" t="t" l="l"/>
            <a:pathLst>
              <a:path h="2140411" w="2563366">
                <a:moveTo>
                  <a:pt x="0" y="0"/>
                </a:moveTo>
                <a:lnTo>
                  <a:pt x="2563366" y="0"/>
                </a:lnTo>
                <a:lnTo>
                  <a:pt x="2563366" y="2140410"/>
                </a:lnTo>
                <a:lnTo>
                  <a:pt x="0" y="21404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11900033" y="2067423"/>
            <a:ext cx="6058251" cy="5581648"/>
          </a:xfrm>
          <a:prstGeom prst="rect">
            <a:avLst/>
          </a:prstGeom>
        </p:spPr>
        <p:txBody>
          <a:bodyPr anchor="t" rtlCol="false" tIns="0" lIns="0" bIns="0" rIns="0">
            <a:spAutoFit/>
          </a:bodyPr>
          <a:lstStyle/>
          <a:p>
            <a:pPr algn="l">
              <a:lnSpc>
                <a:spcPts val="6300"/>
              </a:lnSpc>
            </a:pPr>
            <a:r>
              <a:rPr lang="en-US" sz="4500" b="true">
                <a:solidFill>
                  <a:srgbClr val="004877"/>
                </a:solidFill>
                <a:latin typeface="Glacial Indifference Bold"/>
                <a:ea typeface="Glacial Indifference Bold"/>
                <a:cs typeface="Glacial Indifference Bold"/>
                <a:sym typeface="Glacial Indifference Bold"/>
              </a:rPr>
              <a:t>Welcome! We’ll explore valuable insights from an extensive dataset of energy consumption data collected from network sites.</a:t>
            </a:r>
          </a:p>
        </p:txBody>
      </p:sp>
      <p:sp>
        <p:nvSpPr>
          <p:cNvPr name="TextBox 27" id="27"/>
          <p:cNvSpPr txBox="true"/>
          <p:nvPr/>
        </p:nvSpPr>
        <p:spPr>
          <a:xfrm rot="0">
            <a:off x="16788698" y="8885476"/>
            <a:ext cx="1499302" cy="1137263"/>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01</a:t>
            </a:r>
          </a:p>
        </p:txBody>
      </p:sp>
      <p:sp>
        <p:nvSpPr>
          <p:cNvPr name="Freeform 28" id="28"/>
          <p:cNvSpPr/>
          <p:nvPr/>
        </p:nvSpPr>
        <p:spPr>
          <a:xfrm flipH="false" flipV="false" rot="0">
            <a:off x="279029" y="9018826"/>
            <a:ext cx="1615794" cy="1543083"/>
          </a:xfrm>
          <a:custGeom>
            <a:avLst/>
            <a:gdLst/>
            <a:ahLst/>
            <a:cxnLst/>
            <a:rect r="r" b="b" t="t" l="l"/>
            <a:pathLst>
              <a:path h="1543083" w="1615794">
                <a:moveTo>
                  <a:pt x="0" y="0"/>
                </a:moveTo>
                <a:lnTo>
                  <a:pt x="1615793" y="0"/>
                </a:lnTo>
                <a:lnTo>
                  <a:pt x="1615793" y="1543083"/>
                </a:lnTo>
                <a:lnTo>
                  <a:pt x="0" y="15430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0" y="2299487"/>
            <a:ext cx="5205687" cy="8556846"/>
            <a:chOff x="0" y="0"/>
            <a:chExt cx="1371045" cy="2253655"/>
          </a:xfrm>
        </p:grpSpPr>
        <p:sp>
          <p:nvSpPr>
            <p:cNvPr name="Freeform 3" id="3"/>
            <p:cNvSpPr/>
            <p:nvPr/>
          </p:nvSpPr>
          <p:spPr>
            <a:xfrm flipH="false" flipV="false" rot="0">
              <a:off x="0" y="0"/>
              <a:ext cx="1371045" cy="2253655"/>
            </a:xfrm>
            <a:custGeom>
              <a:avLst/>
              <a:gdLst/>
              <a:ahLst/>
              <a:cxnLst/>
              <a:rect r="r" b="b" t="t" l="l"/>
              <a:pathLst>
                <a:path h="2253655" w="1371045">
                  <a:moveTo>
                    <a:pt x="75847" y="0"/>
                  </a:moveTo>
                  <a:lnTo>
                    <a:pt x="1295198" y="0"/>
                  </a:lnTo>
                  <a:cubicBezTo>
                    <a:pt x="1315314" y="0"/>
                    <a:pt x="1334606" y="7991"/>
                    <a:pt x="1348830" y="22215"/>
                  </a:cubicBezTo>
                  <a:cubicBezTo>
                    <a:pt x="1363054" y="36439"/>
                    <a:pt x="1371045" y="55731"/>
                    <a:pt x="1371045" y="75847"/>
                  </a:cubicBezTo>
                  <a:lnTo>
                    <a:pt x="1371045" y="2177807"/>
                  </a:lnTo>
                  <a:cubicBezTo>
                    <a:pt x="1371045" y="2219697"/>
                    <a:pt x="1337087" y="2253655"/>
                    <a:pt x="1295198" y="2253655"/>
                  </a:cubicBezTo>
                  <a:lnTo>
                    <a:pt x="75847" y="2253655"/>
                  </a:lnTo>
                  <a:cubicBezTo>
                    <a:pt x="55731" y="2253655"/>
                    <a:pt x="36439" y="2245664"/>
                    <a:pt x="22215" y="2231440"/>
                  </a:cubicBezTo>
                  <a:cubicBezTo>
                    <a:pt x="7991" y="2217216"/>
                    <a:pt x="0" y="2197923"/>
                    <a:pt x="0" y="2177807"/>
                  </a:cubicBezTo>
                  <a:lnTo>
                    <a:pt x="0" y="75847"/>
                  </a:lnTo>
                  <a:cubicBezTo>
                    <a:pt x="0" y="55731"/>
                    <a:pt x="7991" y="36439"/>
                    <a:pt x="22215" y="22215"/>
                  </a:cubicBezTo>
                  <a:cubicBezTo>
                    <a:pt x="36439" y="7991"/>
                    <a:pt x="55731" y="0"/>
                    <a:pt x="75847" y="0"/>
                  </a:cubicBezTo>
                  <a:close/>
                </a:path>
              </a:pathLst>
            </a:custGeom>
            <a:solidFill>
              <a:srgbClr val="004877"/>
            </a:solidFill>
          </p:spPr>
        </p:sp>
        <p:sp>
          <p:nvSpPr>
            <p:cNvPr name="TextBox 4" id="4"/>
            <p:cNvSpPr txBox="true"/>
            <p:nvPr/>
          </p:nvSpPr>
          <p:spPr>
            <a:xfrm>
              <a:off x="0" y="-38100"/>
              <a:ext cx="1371045" cy="229175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3512110">
            <a:off x="6895581" y="-2509942"/>
            <a:ext cx="6381281" cy="5912213"/>
          </a:xfrm>
          <a:custGeom>
            <a:avLst/>
            <a:gdLst/>
            <a:ahLst/>
            <a:cxnLst/>
            <a:rect r="r" b="b" t="t" l="l"/>
            <a:pathLst>
              <a:path h="5912213" w="6381281">
                <a:moveTo>
                  <a:pt x="0" y="0"/>
                </a:moveTo>
                <a:lnTo>
                  <a:pt x="6381282" y="0"/>
                </a:lnTo>
                <a:lnTo>
                  <a:pt x="6381282" y="5912213"/>
                </a:lnTo>
                <a:lnTo>
                  <a:pt x="0" y="5912213"/>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9352899">
            <a:off x="5185445" y="6504529"/>
            <a:ext cx="5944504" cy="5507542"/>
          </a:xfrm>
          <a:custGeom>
            <a:avLst/>
            <a:gdLst/>
            <a:ahLst/>
            <a:cxnLst/>
            <a:rect r="r" b="b" t="t" l="l"/>
            <a:pathLst>
              <a:path h="5507542" w="5944504">
                <a:moveTo>
                  <a:pt x="0" y="0"/>
                </a:moveTo>
                <a:lnTo>
                  <a:pt x="5944504" y="0"/>
                </a:lnTo>
                <a:lnTo>
                  <a:pt x="5944504" y="5507542"/>
                </a:lnTo>
                <a:lnTo>
                  <a:pt x="0" y="5507542"/>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642250" y="8641250"/>
            <a:ext cx="2194713" cy="219471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00711" y="736571"/>
            <a:ext cx="3597266" cy="359726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55045" y="653864"/>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440980" y="708314"/>
            <a:ext cx="1211862" cy="640772"/>
          </a:xfrm>
          <a:custGeom>
            <a:avLst/>
            <a:gdLst/>
            <a:ahLst/>
            <a:cxnLst/>
            <a:rect r="r" b="b" t="t" l="l"/>
            <a:pathLst>
              <a:path h="640772" w="1211862">
                <a:moveTo>
                  <a:pt x="0" y="0"/>
                </a:moveTo>
                <a:lnTo>
                  <a:pt x="1211861" y="0"/>
                </a:lnTo>
                <a:lnTo>
                  <a:pt x="1211861" y="640772"/>
                </a:lnTo>
                <a:lnTo>
                  <a:pt x="0" y="640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273100" y="9042565"/>
            <a:ext cx="1510361" cy="798604"/>
          </a:xfrm>
          <a:custGeom>
            <a:avLst/>
            <a:gdLst/>
            <a:ahLst/>
            <a:cxnLst/>
            <a:rect r="r" b="b" t="t" l="l"/>
            <a:pathLst>
              <a:path h="798604" w="1510361">
                <a:moveTo>
                  <a:pt x="0" y="0"/>
                </a:moveTo>
                <a:lnTo>
                  <a:pt x="1510361" y="0"/>
                </a:lnTo>
                <a:lnTo>
                  <a:pt x="1510361" y="798603"/>
                </a:lnTo>
                <a:lnTo>
                  <a:pt x="0" y="798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9128" y="9330680"/>
            <a:ext cx="1585984" cy="1020977"/>
          </a:xfrm>
          <a:custGeom>
            <a:avLst/>
            <a:gdLst/>
            <a:ahLst/>
            <a:cxnLst/>
            <a:rect r="r" b="b" t="t" l="l"/>
            <a:pathLst>
              <a:path h="1020977" w="1585984">
                <a:moveTo>
                  <a:pt x="0" y="0"/>
                </a:moveTo>
                <a:lnTo>
                  <a:pt x="1585984" y="0"/>
                </a:lnTo>
                <a:lnTo>
                  <a:pt x="1585984" y="1020977"/>
                </a:lnTo>
                <a:lnTo>
                  <a:pt x="0" y="10209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7" id="17"/>
          <p:cNvGrpSpPr>
            <a:grpSpLocks noChangeAspect="true"/>
          </p:cNvGrpSpPr>
          <p:nvPr/>
        </p:nvGrpSpPr>
        <p:grpSpPr>
          <a:xfrm rot="0">
            <a:off x="1378384" y="1042081"/>
            <a:ext cx="4937760" cy="8229600"/>
            <a:chOff x="0" y="0"/>
            <a:chExt cx="3810000" cy="6350000"/>
          </a:xfrm>
        </p:grpSpPr>
        <p:sp>
          <p:nvSpPr>
            <p:cNvPr name="Freeform 18" id="18"/>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10"/>
              <a:stretch>
                <a:fillRect l="-75078" t="0" r="-75078" b="0"/>
              </a:stretch>
            </a:blipFill>
          </p:spPr>
        </p:sp>
      </p:grpSp>
      <p:sp>
        <p:nvSpPr>
          <p:cNvPr name="TextBox 19" id="19"/>
          <p:cNvSpPr txBox="true"/>
          <p:nvPr/>
        </p:nvSpPr>
        <p:spPr>
          <a:xfrm rot="0">
            <a:off x="9144000" y="1899887"/>
            <a:ext cx="6292266" cy="1137284"/>
          </a:xfrm>
          <a:prstGeom prst="rect">
            <a:avLst/>
          </a:prstGeom>
        </p:spPr>
        <p:txBody>
          <a:bodyPr anchor="t" rtlCol="false" tIns="0" lIns="0" bIns="0" rIns="0">
            <a:spAutoFit/>
          </a:bodyPr>
          <a:lstStyle/>
          <a:p>
            <a:pPr algn="ctr">
              <a:lnSpc>
                <a:spcPts val="9240"/>
              </a:lnSpc>
            </a:pPr>
            <a:r>
              <a:rPr lang="en-US" sz="6600" b="true">
                <a:solidFill>
                  <a:srgbClr val="004877"/>
                </a:solidFill>
                <a:latin typeface="Glacial Indifference Bold"/>
                <a:ea typeface="Glacial Indifference Bold"/>
                <a:cs typeface="Glacial Indifference Bold"/>
                <a:sym typeface="Glacial Indifference Bold"/>
              </a:rPr>
              <a:t>Introduction </a:t>
            </a:r>
          </a:p>
        </p:txBody>
      </p:sp>
      <p:sp>
        <p:nvSpPr>
          <p:cNvPr name="TextBox 20" id="20"/>
          <p:cNvSpPr txBox="true"/>
          <p:nvPr/>
        </p:nvSpPr>
        <p:spPr>
          <a:xfrm rot="0">
            <a:off x="7075729" y="3622981"/>
            <a:ext cx="11031296" cy="4257675"/>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This project focuses on analyzing energy consumption data collected from network sites. The primary goal is to monitor and track energy usage to identify patterns and actionable insights. By leveraging statistical analysis and data visualization techniques, the aim is to validate key assumptions and propose strategies for optimizing energy consumption. The insights derived from this analysis can support decision-making processes related to energy management and cost reduction.</a:t>
            </a:r>
          </a:p>
        </p:txBody>
      </p:sp>
      <p:grpSp>
        <p:nvGrpSpPr>
          <p:cNvPr name="Group 21" id="21"/>
          <p:cNvGrpSpPr/>
          <p:nvPr/>
        </p:nvGrpSpPr>
        <p:grpSpPr>
          <a:xfrm rot="0">
            <a:off x="3999664" y="9891007"/>
            <a:ext cx="944791" cy="94479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6788698" y="8885476"/>
            <a:ext cx="1499302" cy="1137263"/>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966012" y="6586610"/>
            <a:ext cx="5989424" cy="5989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086377" y="6807671"/>
            <a:ext cx="6885000" cy="4114800"/>
          </a:xfrm>
          <a:custGeom>
            <a:avLst/>
            <a:gdLst/>
            <a:ahLst/>
            <a:cxnLst/>
            <a:rect r="r" b="b" t="t" l="l"/>
            <a:pathLst>
              <a:path h="4114800" w="6885000">
                <a:moveTo>
                  <a:pt x="0" y="0"/>
                </a:moveTo>
                <a:lnTo>
                  <a:pt x="6885000" y="0"/>
                </a:lnTo>
                <a:lnTo>
                  <a:pt x="688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36739" y="-1348248"/>
            <a:ext cx="3501471" cy="35014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642250" y="8641250"/>
            <a:ext cx="2194713" cy="219471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3995937" y="8938994"/>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0800000">
            <a:off x="10131782" y="-1978787"/>
            <a:ext cx="9483566" cy="8786458"/>
          </a:xfrm>
          <a:custGeom>
            <a:avLst/>
            <a:gdLst/>
            <a:ahLst/>
            <a:cxnLst/>
            <a:rect r="r" b="b" t="t" l="l"/>
            <a:pathLst>
              <a:path h="8786458" w="9483566">
                <a:moveTo>
                  <a:pt x="0" y="0"/>
                </a:moveTo>
                <a:lnTo>
                  <a:pt x="9483566" y="0"/>
                </a:lnTo>
                <a:lnTo>
                  <a:pt x="9483566" y="8786458"/>
                </a:lnTo>
                <a:lnTo>
                  <a:pt x="0" y="8786458"/>
                </a:lnTo>
                <a:lnTo>
                  <a:pt x="0" y="0"/>
                </a:lnTo>
                <a:close/>
              </a:path>
            </a:pathLst>
          </a:custGeom>
          <a:blipFill>
            <a:blip r:embed="rId6">
              <a:alphaModFix amt="73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16103964" y="48032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430115">
            <a:off x="-352127" y="9164428"/>
            <a:ext cx="2019555" cy="1716622"/>
          </a:xfrm>
          <a:custGeom>
            <a:avLst/>
            <a:gdLst/>
            <a:ahLst/>
            <a:cxnLst/>
            <a:rect r="r" b="b" t="t" l="l"/>
            <a:pathLst>
              <a:path h="1716622" w="2019555">
                <a:moveTo>
                  <a:pt x="0" y="0"/>
                </a:moveTo>
                <a:lnTo>
                  <a:pt x="2019556" y="0"/>
                </a:lnTo>
                <a:lnTo>
                  <a:pt x="2019556" y="1716622"/>
                </a:lnTo>
                <a:lnTo>
                  <a:pt x="0" y="1716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3623605" y="-24313"/>
            <a:ext cx="8774693"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Introduction to the dataset and key variables</a:t>
            </a:r>
          </a:p>
        </p:txBody>
      </p:sp>
      <p:sp>
        <p:nvSpPr>
          <p:cNvPr name="TextBox 17" id="17"/>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03</a:t>
            </a:r>
          </a:p>
        </p:txBody>
      </p:sp>
      <p:sp>
        <p:nvSpPr>
          <p:cNvPr name="TextBox 18" id="18"/>
          <p:cNvSpPr txBox="true"/>
          <p:nvPr/>
        </p:nvSpPr>
        <p:spPr>
          <a:xfrm rot="0">
            <a:off x="241167" y="3105632"/>
            <a:ext cx="6669355" cy="305117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Site ID:</a:t>
            </a:r>
            <a:r>
              <a:rPr lang="en-US" sz="2499">
                <a:solidFill>
                  <a:srgbClr val="000000"/>
                </a:solidFill>
                <a:latin typeface="Open Sans"/>
                <a:ea typeface="Open Sans"/>
                <a:cs typeface="Open Sans"/>
                <a:sym typeface="Open Sans"/>
              </a:rPr>
              <a:t> Unique identifier for each site </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Region:</a:t>
            </a:r>
            <a:r>
              <a:rPr lang="en-US" sz="2499">
                <a:solidFill>
                  <a:srgbClr val="000000"/>
                </a:solidFill>
                <a:latin typeface="Open Sans"/>
                <a:ea typeface="Open Sans"/>
                <a:cs typeface="Open Sans"/>
                <a:sym typeface="Open Sans"/>
              </a:rPr>
              <a:t> Geographical location of the site </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DateTime:</a:t>
            </a:r>
            <a:r>
              <a:rPr lang="en-US" sz="2499">
                <a:solidFill>
                  <a:srgbClr val="000000"/>
                </a:solidFill>
                <a:latin typeface="Open Sans"/>
                <a:ea typeface="Open Sans"/>
                <a:cs typeface="Open Sans"/>
                <a:sym typeface="Open Sans"/>
              </a:rPr>
              <a:t> Timestamp of data collection </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KWH/hh (per half hour):</a:t>
            </a:r>
            <a:r>
              <a:rPr lang="en-US" sz="2499">
                <a:solidFill>
                  <a:srgbClr val="000000"/>
                </a:solidFill>
                <a:latin typeface="Open Sans"/>
                <a:ea typeface="Open Sans"/>
                <a:cs typeface="Open Sans"/>
                <a:sym typeface="Open Sans"/>
              </a:rPr>
              <a:t> Energy consumption in kilowatt-hours per half-hour </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Demand:</a:t>
            </a:r>
            <a:r>
              <a:rPr lang="en-US" sz="2499">
                <a:solidFill>
                  <a:srgbClr val="000000"/>
                </a:solidFill>
                <a:latin typeface="Open Sans"/>
                <a:ea typeface="Open Sans"/>
                <a:cs typeface="Open Sans"/>
                <a:sym typeface="Open Sans"/>
              </a:rPr>
              <a:t> Power demand in kilowatts </a:t>
            </a:r>
          </a:p>
        </p:txBody>
      </p:sp>
      <p:sp>
        <p:nvSpPr>
          <p:cNvPr name="TextBox 19" id="19"/>
          <p:cNvSpPr txBox="true"/>
          <p:nvPr/>
        </p:nvSpPr>
        <p:spPr>
          <a:xfrm rot="0">
            <a:off x="1333353" y="2234775"/>
            <a:ext cx="3371493"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000000"/>
                </a:solidFill>
                <a:latin typeface="Open Sans Bold"/>
                <a:ea typeface="Open Sans Bold"/>
                <a:cs typeface="Open Sans Bold"/>
                <a:sym typeface="Open Sans Bold"/>
              </a:rPr>
              <a:t> Key Variables</a:t>
            </a:r>
          </a:p>
        </p:txBody>
      </p:sp>
      <p:sp>
        <p:nvSpPr>
          <p:cNvPr name="TextBox 20" id="20"/>
          <p:cNvSpPr txBox="true"/>
          <p:nvPr/>
        </p:nvSpPr>
        <p:spPr>
          <a:xfrm rot="0">
            <a:off x="8391951" y="3105632"/>
            <a:ext cx="6669355" cy="34893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 Region_Avg_KWH: </a:t>
            </a:r>
            <a:r>
              <a:rPr lang="en-US" sz="2499">
                <a:solidFill>
                  <a:srgbClr val="000000"/>
                </a:solidFill>
                <a:latin typeface="Open Sans"/>
                <a:ea typeface="Open Sans"/>
                <a:cs typeface="Open Sans"/>
                <a:sym typeface="Open Sans"/>
              </a:rPr>
              <a:t>Average energy consumption per half-hour for the region </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Region_Avg_Cost: </a:t>
            </a:r>
            <a:r>
              <a:rPr lang="en-US" sz="2499">
                <a:solidFill>
                  <a:srgbClr val="000000"/>
                </a:solidFill>
                <a:latin typeface="Open Sans"/>
                <a:ea typeface="Open Sans"/>
                <a:cs typeface="Open Sans"/>
                <a:sym typeface="Open Sans"/>
              </a:rPr>
              <a:t>Average cost per half-hour for the region</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Site_Total_KWH: </a:t>
            </a:r>
            <a:r>
              <a:rPr lang="en-US" sz="2499">
                <a:solidFill>
                  <a:srgbClr val="000000"/>
                </a:solidFill>
                <a:latin typeface="Open Sans"/>
                <a:ea typeface="Open Sans"/>
                <a:cs typeface="Open Sans"/>
                <a:sym typeface="Open Sans"/>
              </a:rPr>
              <a:t>Total energy consumption for the site </a:t>
            </a:r>
          </a:p>
          <a:p>
            <a:pPr algn="l" marL="539749" indent="-269875" lvl="1">
              <a:lnSpc>
                <a:spcPts val="3499"/>
              </a:lnSpc>
              <a:buFont typeface="Arial"/>
              <a:buChar char="•"/>
            </a:pPr>
            <a:r>
              <a:rPr lang="en-US" b="true" sz="2499">
                <a:solidFill>
                  <a:srgbClr val="000000"/>
                </a:solidFill>
                <a:latin typeface="Open Sans Bold"/>
                <a:ea typeface="Open Sans Bold"/>
                <a:cs typeface="Open Sans Bold"/>
                <a:sym typeface="Open Sans Bold"/>
              </a:rPr>
              <a:t>Site_Total_Cost: </a:t>
            </a:r>
            <a:r>
              <a:rPr lang="en-US" sz="2499">
                <a:solidFill>
                  <a:srgbClr val="000000"/>
                </a:solidFill>
                <a:latin typeface="Open Sans"/>
                <a:ea typeface="Open Sans"/>
                <a:cs typeface="Open Sans"/>
                <a:sym typeface="Open Sans"/>
              </a:rPr>
              <a:t>Total cost of energy for the site</a:t>
            </a:r>
          </a:p>
        </p:txBody>
      </p:sp>
      <p:sp>
        <p:nvSpPr>
          <p:cNvPr name="TextBox 21" id="21"/>
          <p:cNvSpPr txBox="true"/>
          <p:nvPr/>
        </p:nvSpPr>
        <p:spPr>
          <a:xfrm rot="0">
            <a:off x="9247986" y="2234775"/>
            <a:ext cx="4557236" cy="646431"/>
          </a:xfrm>
          <a:prstGeom prst="rect">
            <a:avLst/>
          </a:prstGeom>
        </p:spPr>
        <p:txBody>
          <a:bodyPr anchor="t" rtlCol="false" tIns="0" lIns="0" bIns="0" rIns="0">
            <a:spAutoFit/>
          </a:bodyPr>
          <a:lstStyle/>
          <a:p>
            <a:pPr algn="ctr">
              <a:lnSpc>
                <a:spcPts val="5319"/>
              </a:lnSpc>
              <a:spcBef>
                <a:spcPct val="0"/>
              </a:spcBef>
            </a:pPr>
            <a:r>
              <a:rPr lang="en-US" b="true" sz="3799">
                <a:solidFill>
                  <a:srgbClr val="000000"/>
                </a:solidFill>
                <a:latin typeface="Open Sans Bold"/>
                <a:ea typeface="Open Sans Bold"/>
                <a:cs typeface="Open Sans Bold"/>
                <a:sym typeface="Open Sans Bold"/>
              </a:rPr>
              <a:t> Additional Metrics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966012" y="6586610"/>
            <a:ext cx="5989424" cy="5989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D74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086377" y="6807671"/>
            <a:ext cx="6885000" cy="4114800"/>
          </a:xfrm>
          <a:custGeom>
            <a:avLst/>
            <a:gdLst/>
            <a:ahLst/>
            <a:cxnLst/>
            <a:rect r="r" b="b" t="t" l="l"/>
            <a:pathLst>
              <a:path h="4114800" w="6885000">
                <a:moveTo>
                  <a:pt x="0" y="0"/>
                </a:moveTo>
                <a:lnTo>
                  <a:pt x="6885000" y="0"/>
                </a:lnTo>
                <a:lnTo>
                  <a:pt x="688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36739" y="-1348248"/>
            <a:ext cx="3501471" cy="35014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642250" y="8641250"/>
            <a:ext cx="2194713" cy="219471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3995937" y="8938994"/>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0800000">
            <a:off x="10131782" y="-1978787"/>
            <a:ext cx="9483566" cy="8786458"/>
          </a:xfrm>
          <a:custGeom>
            <a:avLst/>
            <a:gdLst/>
            <a:ahLst/>
            <a:cxnLst/>
            <a:rect r="r" b="b" t="t" l="l"/>
            <a:pathLst>
              <a:path h="8786458" w="9483566">
                <a:moveTo>
                  <a:pt x="0" y="0"/>
                </a:moveTo>
                <a:lnTo>
                  <a:pt x="9483566" y="0"/>
                </a:lnTo>
                <a:lnTo>
                  <a:pt x="9483566" y="8786458"/>
                </a:lnTo>
                <a:lnTo>
                  <a:pt x="0" y="8786458"/>
                </a:lnTo>
                <a:lnTo>
                  <a:pt x="0" y="0"/>
                </a:lnTo>
                <a:close/>
              </a:path>
            </a:pathLst>
          </a:custGeom>
          <a:blipFill>
            <a:blip r:embed="rId6">
              <a:alphaModFix amt="73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16103964" y="480326"/>
            <a:ext cx="1417818" cy="749671"/>
          </a:xfrm>
          <a:custGeom>
            <a:avLst/>
            <a:gdLst/>
            <a:ahLst/>
            <a:cxnLst/>
            <a:rect r="r" b="b" t="t" l="l"/>
            <a:pathLst>
              <a:path h="749671" w="1417818">
                <a:moveTo>
                  <a:pt x="0" y="0"/>
                </a:moveTo>
                <a:lnTo>
                  <a:pt x="1417819" y="0"/>
                </a:lnTo>
                <a:lnTo>
                  <a:pt x="1417819"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430115">
            <a:off x="-352127" y="9164428"/>
            <a:ext cx="2019555" cy="1716622"/>
          </a:xfrm>
          <a:custGeom>
            <a:avLst/>
            <a:gdLst/>
            <a:ahLst/>
            <a:cxnLst/>
            <a:rect r="r" b="b" t="t" l="l"/>
            <a:pathLst>
              <a:path h="1716622" w="2019555">
                <a:moveTo>
                  <a:pt x="0" y="0"/>
                </a:moveTo>
                <a:lnTo>
                  <a:pt x="2019556" y="0"/>
                </a:lnTo>
                <a:lnTo>
                  <a:pt x="2019556" y="1716622"/>
                </a:lnTo>
                <a:lnTo>
                  <a:pt x="0" y="17166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681896" y="1968992"/>
            <a:ext cx="13582206" cy="6672259"/>
          </a:xfrm>
          <a:custGeom>
            <a:avLst/>
            <a:gdLst/>
            <a:ahLst/>
            <a:cxnLst/>
            <a:rect r="r" b="b" t="t" l="l"/>
            <a:pathLst>
              <a:path h="6672259" w="13582206">
                <a:moveTo>
                  <a:pt x="0" y="0"/>
                </a:moveTo>
                <a:lnTo>
                  <a:pt x="13582206" y="0"/>
                </a:lnTo>
                <a:lnTo>
                  <a:pt x="13582206" y="6672258"/>
                </a:lnTo>
                <a:lnTo>
                  <a:pt x="0" y="6672258"/>
                </a:lnTo>
                <a:lnTo>
                  <a:pt x="0" y="0"/>
                </a:lnTo>
                <a:close/>
              </a:path>
            </a:pathLst>
          </a:custGeom>
          <a:blipFill>
            <a:blip r:embed="rId10"/>
            <a:stretch>
              <a:fillRect l="0" t="0" r="0" b="0"/>
            </a:stretch>
          </a:blipFill>
        </p:spPr>
      </p:sp>
      <p:sp>
        <p:nvSpPr>
          <p:cNvPr name="TextBox 17" id="17"/>
          <p:cNvSpPr txBox="true"/>
          <p:nvPr/>
        </p:nvSpPr>
        <p:spPr>
          <a:xfrm rot="0">
            <a:off x="4196684" y="-71938"/>
            <a:ext cx="8774693" cy="1749425"/>
          </a:xfrm>
          <a:prstGeom prst="rect">
            <a:avLst/>
          </a:prstGeom>
        </p:spPr>
        <p:txBody>
          <a:bodyPr anchor="t" rtlCol="false" tIns="0" lIns="0" bIns="0" rIns="0">
            <a:spAutoFit/>
          </a:bodyPr>
          <a:lstStyle/>
          <a:p>
            <a:pPr algn="ctr">
              <a:lnSpc>
                <a:spcPts val="7000"/>
              </a:lnSpc>
            </a:pPr>
            <a:r>
              <a:rPr lang="en-US" sz="5000" b="true">
                <a:solidFill>
                  <a:srgbClr val="004877"/>
                </a:solidFill>
                <a:latin typeface="Glacial Indifference Bold"/>
                <a:ea typeface="Glacial Indifference Bold"/>
                <a:cs typeface="Glacial Indifference Bold"/>
                <a:sym typeface="Glacial Indifference Bold"/>
              </a:rPr>
              <a:t>Introduction to the dataset and key variables</a:t>
            </a:r>
          </a:p>
        </p:txBody>
      </p:sp>
      <p:sp>
        <p:nvSpPr>
          <p:cNvPr name="TextBox 18" id="18"/>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0800000">
            <a:off x="-967537" y="7068037"/>
            <a:ext cx="5764898" cy="5341139"/>
          </a:xfrm>
          <a:custGeom>
            <a:avLst/>
            <a:gdLst/>
            <a:ahLst/>
            <a:cxnLst/>
            <a:rect r="r" b="b" t="t" l="l"/>
            <a:pathLst>
              <a:path h="5341139" w="5764898">
                <a:moveTo>
                  <a:pt x="0" y="0"/>
                </a:moveTo>
                <a:lnTo>
                  <a:pt x="5764899" y="0"/>
                </a:lnTo>
                <a:lnTo>
                  <a:pt x="5764899" y="5341139"/>
                </a:lnTo>
                <a:lnTo>
                  <a:pt x="0" y="5341139"/>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497094" y="480326"/>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75555" y="988729"/>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185884">
            <a:off x="12990060" y="-2047352"/>
            <a:ext cx="5871553" cy="5055357"/>
          </a:xfrm>
          <a:custGeom>
            <a:avLst/>
            <a:gdLst/>
            <a:ahLst/>
            <a:cxnLst/>
            <a:rect r="r" b="b" t="t" l="l"/>
            <a:pathLst>
              <a:path h="5055357" w="5871553">
                <a:moveTo>
                  <a:pt x="0" y="0"/>
                </a:moveTo>
                <a:lnTo>
                  <a:pt x="5871554" y="0"/>
                </a:lnTo>
                <a:lnTo>
                  <a:pt x="5871554" y="5055356"/>
                </a:lnTo>
                <a:lnTo>
                  <a:pt x="0" y="5055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594168" y="252098"/>
            <a:ext cx="9121906" cy="1908175"/>
          </a:xfrm>
          <a:prstGeom prst="rect">
            <a:avLst/>
          </a:prstGeom>
        </p:spPr>
        <p:txBody>
          <a:bodyPr anchor="t" rtlCol="false" tIns="0" lIns="0" bIns="0" rIns="0">
            <a:spAutoFit/>
          </a:bodyPr>
          <a:lstStyle/>
          <a:p>
            <a:pPr algn="ctr">
              <a:lnSpc>
                <a:spcPts val="7699"/>
              </a:lnSpc>
            </a:pPr>
            <a:r>
              <a:rPr lang="en-US" sz="5499" b="true">
                <a:solidFill>
                  <a:srgbClr val="004877"/>
                </a:solidFill>
                <a:latin typeface="Glacial Indifference Bold"/>
                <a:ea typeface="Glacial Indifference Bold"/>
                <a:cs typeface="Glacial Indifference Bold"/>
                <a:sym typeface="Glacial Indifference Bold"/>
              </a:rPr>
              <a:t>Data cleaning and preprocessing</a:t>
            </a:r>
          </a:p>
        </p:txBody>
      </p:sp>
      <p:sp>
        <p:nvSpPr>
          <p:cNvPr name="TextBox 10" id="10"/>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05</a:t>
            </a:r>
          </a:p>
        </p:txBody>
      </p:sp>
      <p:grpSp>
        <p:nvGrpSpPr>
          <p:cNvPr name="Group 11" id="11"/>
          <p:cNvGrpSpPr>
            <a:grpSpLocks noChangeAspect="true"/>
          </p:cNvGrpSpPr>
          <p:nvPr/>
        </p:nvGrpSpPr>
        <p:grpSpPr>
          <a:xfrm rot="0">
            <a:off x="11846176" y="4049799"/>
            <a:ext cx="652174" cy="637681"/>
            <a:chOff x="0" y="0"/>
            <a:chExt cx="428625" cy="419100"/>
          </a:xfrm>
        </p:grpSpPr>
        <p:sp>
          <p:nvSpPr>
            <p:cNvPr name="Freeform 12" id="12"/>
            <p:cNvSpPr/>
            <p:nvPr/>
          </p:nvSpPr>
          <p:spPr>
            <a:xfrm flipH="false" flipV="false" rot="0">
              <a:off x="0" y="0"/>
              <a:ext cx="428498" cy="418973"/>
            </a:xfrm>
            <a:custGeom>
              <a:avLst/>
              <a:gdLst/>
              <a:ahLst/>
              <a:cxnLst/>
              <a:rect r="r" b="b" t="t" l="l"/>
              <a:pathLst>
                <a:path h="418973" w="428498">
                  <a:moveTo>
                    <a:pt x="0" y="395478"/>
                  </a:moveTo>
                  <a:lnTo>
                    <a:pt x="0" y="23622"/>
                  </a:lnTo>
                  <a:cubicBezTo>
                    <a:pt x="0" y="20447"/>
                    <a:pt x="635" y="17526"/>
                    <a:pt x="1778" y="14605"/>
                  </a:cubicBezTo>
                  <a:cubicBezTo>
                    <a:pt x="2921" y="11684"/>
                    <a:pt x="4699" y="9144"/>
                    <a:pt x="6858" y="6858"/>
                  </a:cubicBezTo>
                  <a:cubicBezTo>
                    <a:pt x="9017" y="4572"/>
                    <a:pt x="11557" y="2921"/>
                    <a:pt x="14478" y="1778"/>
                  </a:cubicBezTo>
                  <a:cubicBezTo>
                    <a:pt x="17399" y="635"/>
                    <a:pt x="20447" y="0"/>
                    <a:pt x="23622" y="0"/>
                  </a:cubicBezTo>
                  <a:lnTo>
                    <a:pt x="405003" y="0"/>
                  </a:lnTo>
                  <a:cubicBezTo>
                    <a:pt x="408178" y="0"/>
                    <a:pt x="411099" y="635"/>
                    <a:pt x="414020" y="1778"/>
                  </a:cubicBezTo>
                  <a:cubicBezTo>
                    <a:pt x="416941" y="2921"/>
                    <a:pt x="419481" y="4699"/>
                    <a:pt x="421640" y="6858"/>
                  </a:cubicBezTo>
                  <a:cubicBezTo>
                    <a:pt x="423799" y="9017"/>
                    <a:pt x="425577" y="11684"/>
                    <a:pt x="426720" y="14478"/>
                  </a:cubicBezTo>
                  <a:cubicBezTo>
                    <a:pt x="427863" y="17272"/>
                    <a:pt x="428498" y="20320"/>
                    <a:pt x="428498" y="23495"/>
                  </a:cubicBezTo>
                  <a:lnTo>
                    <a:pt x="428498" y="395478"/>
                  </a:lnTo>
                  <a:cubicBezTo>
                    <a:pt x="428498" y="398653"/>
                    <a:pt x="427863" y="401574"/>
                    <a:pt x="426720" y="404495"/>
                  </a:cubicBezTo>
                  <a:cubicBezTo>
                    <a:pt x="425577" y="407416"/>
                    <a:pt x="423799" y="409956"/>
                    <a:pt x="421640" y="412115"/>
                  </a:cubicBezTo>
                  <a:cubicBezTo>
                    <a:pt x="419481" y="414274"/>
                    <a:pt x="416941" y="416052"/>
                    <a:pt x="414020" y="417195"/>
                  </a:cubicBezTo>
                  <a:cubicBezTo>
                    <a:pt x="411099" y="418338"/>
                    <a:pt x="408178" y="418973"/>
                    <a:pt x="405003" y="418973"/>
                  </a:cubicBezTo>
                  <a:lnTo>
                    <a:pt x="23622" y="418973"/>
                  </a:lnTo>
                  <a:cubicBezTo>
                    <a:pt x="20447" y="418973"/>
                    <a:pt x="17526" y="418338"/>
                    <a:pt x="14605" y="417195"/>
                  </a:cubicBezTo>
                  <a:cubicBezTo>
                    <a:pt x="11684" y="416052"/>
                    <a:pt x="9144" y="414274"/>
                    <a:pt x="6985" y="412115"/>
                  </a:cubicBezTo>
                  <a:cubicBezTo>
                    <a:pt x="4826" y="409956"/>
                    <a:pt x="3048" y="407289"/>
                    <a:pt x="1905" y="404495"/>
                  </a:cubicBezTo>
                  <a:cubicBezTo>
                    <a:pt x="762" y="401701"/>
                    <a:pt x="0" y="398653"/>
                    <a:pt x="0" y="395478"/>
                  </a:cubicBezTo>
                </a:path>
              </a:pathLst>
            </a:custGeom>
            <a:solidFill>
              <a:srgbClr val="F2EEEE"/>
            </a:solidFill>
          </p:spPr>
        </p:sp>
      </p:grpSp>
      <p:sp>
        <p:nvSpPr>
          <p:cNvPr name="TextBox 13" id="13"/>
          <p:cNvSpPr txBox="true"/>
          <p:nvPr/>
        </p:nvSpPr>
        <p:spPr>
          <a:xfrm rot="0">
            <a:off x="12098437" y="3847466"/>
            <a:ext cx="156406" cy="843507"/>
          </a:xfrm>
          <a:prstGeom prst="rect">
            <a:avLst/>
          </a:prstGeom>
        </p:spPr>
        <p:txBody>
          <a:bodyPr anchor="t" rtlCol="false" tIns="0" lIns="0" bIns="0" rIns="0">
            <a:spAutoFit/>
          </a:bodyPr>
          <a:lstStyle/>
          <a:p>
            <a:pPr algn="l">
              <a:lnSpc>
                <a:spcPts val="7699"/>
              </a:lnSpc>
            </a:pPr>
            <a:r>
              <a:rPr lang="en-US" b="true" sz="3079" spc="2463">
                <a:solidFill>
                  <a:srgbClr val="3D3838"/>
                </a:solidFill>
                <a:latin typeface="Montserrat Bold"/>
                <a:ea typeface="Montserrat Bold"/>
                <a:cs typeface="Montserrat Bold"/>
                <a:sym typeface="Montserrat Bold"/>
              </a:rPr>
              <a:t>3</a:t>
            </a:r>
          </a:p>
        </p:txBody>
      </p:sp>
      <p:sp>
        <p:nvSpPr>
          <p:cNvPr name="TextBox 14" id="14"/>
          <p:cNvSpPr txBox="true"/>
          <p:nvPr/>
        </p:nvSpPr>
        <p:spPr>
          <a:xfrm rot="0">
            <a:off x="12783002" y="4083333"/>
            <a:ext cx="4005695" cy="5911720"/>
          </a:xfrm>
          <a:prstGeom prst="rect">
            <a:avLst/>
          </a:prstGeom>
        </p:spPr>
        <p:txBody>
          <a:bodyPr anchor="t" rtlCol="false" tIns="0" lIns="0" bIns="0" rIns="0">
            <a:spAutoFit/>
          </a:bodyPr>
          <a:lstStyle/>
          <a:p>
            <a:pPr algn="l">
              <a:lnSpc>
                <a:spcPts val="3594"/>
              </a:lnSpc>
            </a:pPr>
            <a:r>
              <a:rPr lang="en-US" b="true" sz="2567">
                <a:solidFill>
                  <a:srgbClr val="3D3838"/>
                </a:solidFill>
                <a:latin typeface="Montserrat Bold"/>
                <a:ea typeface="Montserrat Bold"/>
                <a:cs typeface="Montserrat Bold"/>
                <a:sym typeface="Montserrat Bold"/>
              </a:rPr>
              <a:t>Feature Engineering | Transformation</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Co</a:t>
            </a:r>
            <a:r>
              <a:rPr lang="en-US" sz="2258">
                <a:solidFill>
                  <a:srgbClr val="3D3838"/>
                </a:solidFill>
                <a:latin typeface="Source Sans Pro"/>
                <a:ea typeface="Source Sans Pro"/>
                <a:cs typeface="Source Sans Pro"/>
                <a:sym typeface="Source Sans Pro"/>
              </a:rPr>
              <a:t>rrected misspellings in the Demand column (e.g., 'Normall' to 'Normal').</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Mapped d</a:t>
            </a:r>
            <a:r>
              <a:rPr lang="en-US" sz="2258">
                <a:solidFill>
                  <a:srgbClr val="3D3838"/>
                </a:solidFill>
                <a:latin typeface="Source Sans Pro"/>
                <a:ea typeface="Source Sans Pro"/>
                <a:cs typeface="Source Sans Pro"/>
                <a:sym typeface="Source Sans Pro"/>
              </a:rPr>
              <a:t>emand levels ('High', 'Normal', 'Low') to corr</a:t>
            </a:r>
            <a:r>
              <a:rPr lang="en-US" sz="2258">
                <a:solidFill>
                  <a:srgbClr val="3D3838"/>
                </a:solidFill>
                <a:latin typeface="Source Sans Pro"/>
                <a:ea typeface="Source Sans Pro"/>
                <a:cs typeface="Source Sans Pro"/>
                <a:sym typeface="Source Sans Pro"/>
              </a:rPr>
              <a:t>esponding prices.</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Cost Calculation</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Region and Site-Specific Metrics</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Time-Based Features</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Outlier Detection</a:t>
            </a:r>
          </a:p>
          <a:p>
            <a:pPr algn="l">
              <a:lnSpc>
                <a:spcPts val="3195"/>
              </a:lnSpc>
            </a:pPr>
          </a:p>
        </p:txBody>
      </p:sp>
      <p:grpSp>
        <p:nvGrpSpPr>
          <p:cNvPr name="Group 15" id="15"/>
          <p:cNvGrpSpPr>
            <a:grpSpLocks noChangeAspect="true"/>
          </p:cNvGrpSpPr>
          <p:nvPr/>
        </p:nvGrpSpPr>
        <p:grpSpPr>
          <a:xfrm rot="0">
            <a:off x="1206003" y="4049799"/>
            <a:ext cx="652174" cy="637681"/>
            <a:chOff x="0" y="0"/>
            <a:chExt cx="428625" cy="419100"/>
          </a:xfrm>
        </p:grpSpPr>
        <p:sp>
          <p:nvSpPr>
            <p:cNvPr name="Freeform 16" id="16"/>
            <p:cNvSpPr/>
            <p:nvPr/>
          </p:nvSpPr>
          <p:spPr>
            <a:xfrm flipH="false" flipV="false" rot="0">
              <a:off x="0" y="0"/>
              <a:ext cx="428498" cy="418973"/>
            </a:xfrm>
            <a:custGeom>
              <a:avLst/>
              <a:gdLst/>
              <a:ahLst/>
              <a:cxnLst/>
              <a:rect r="r" b="b" t="t" l="l"/>
              <a:pathLst>
                <a:path h="418973" w="428498">
                  <a:moveTo>
                    <a:pt x="0" y="395478"/>
                  </a:moveTo>
                  <a:lnTo>
                    <a:pt x="0" y="23622"/>
                  </a:lnTo>
                  <a:cubicBezTo>
                    <a:pt x="0" y="20447"/>
                    <a:pt x="635" y="17526"/>
                    <a:pt x="1778" y="14605"/>
                  </a:cubicBezTo>
                  <a:cubicBezTo>
                    <a:pt x="2921" y="11684"/>
                    <a:pt x="4699" y="9144"/>
                    <a:pt x="6858" y="6858"/>
                  </a:cubicBezTo>
                  <a:cubicBezTo>
                    <a:pt x="9017" y="4572"/>
                    <a:pt x="11557" y="2921"/>
                    <a:pt x="14478" y="1778"/>
                  </a:cubicBezTo>
                  <a:cubicBezTo>
                    <a:pt x="17399" y="635"/>
                    <a:pt x="20447" y="0"/>
                    <a:pt x="23622" y="0"/>
                  </a:cubicBezTo>
                  <a:lnTo>
                    <a:pt x="405003" y="0"/>
                  </a:lnTo>
                  <a:cubicBezTo>
                    <a:pt x="408178" y="0"/>
                    <a:pt x="411099" y="635"/>
                    <a:pt x="414020" y="1778"/>
                  </a:cubicBezTo>
                  <a:cubicBezTo>
                    <a:pt x="416941" y="2921"/>
                    <a:pt x="419481" y="4699"/>
                    <a:pt x="421640" y="6858"/>
                  </a:cubicBezTo>
                  <a:cubicBezTo>
                    <a:pt x="423799" y="9017"/>
                    <a:pt x="425577" y="11684"/>
                    <a:pt x="426720" y="14478"/>
                  </a:cubicBezTo>
                  <a:cubicBezTo>
                    <a:pt x="427863" y="17272"/>
                    <a:pt x="428498" y="20320"/>
                    <a:pt x="428498" y="23495"/>
                  </a:cubicBezTo>
                  <a:lnTo>
                    <a:pt x="428498" y="395478"/>
                  </a:lnTo>
                  <a:cubicBezTo>
                    <a:pt x="428498" y="398653"/>
                    <a:pt x="427863" y="401574"/>
                    <a:pt x="426720" y="404495"/>
                  </a:cubicBezTo>
                  <a:cubicBezTo>
                    <a:pt x="425577" y="407416"/>
                    <a:pt x="423799" y="409956"/>
                    <a:pt x="421640" y="412115"/>
                  </a:cubicBezTo>
                  <a:cubicBezTo>
                    <a:pt x="419481" y="414274"/>
                    <a:pt x="416941" y="416052"/>
                    <a:pt x="414020" y="417195"/>
                  </a:cubicBezTo>
                  <a:cubicBezTo>
                    <a:pt x="411099" y="418338"/>
                    <a:pt x="408178" y="418973"/>
                    <a:pt x="405003" y="418973"/>
                  </a:cubicBezTo>
                  <a:lnTo>
                    <a:pt x="23622" y="418973"/>
                  </a:lnTo>
                  <a:cubicBezTo>
                    <a:pt x="20447" y="418973"/>
                    <a:pt x="17526" y="418338"/>
                    <a:pt x="14605" y="417195"/>
                  </a:cubicBezTo>
                  <a:cubicBezTo>
                    <a:pt x="11684" y="416052"/>
                    <a:pt x="9144" y="414274"/>
                    <a:pt x="6985" y="412115"/>
                  </a:cubicBezTo>
                  <a:cubicBezTo>
                    <a:pt x="4826" y="409956"/>
                    <a:pt x="3048" y="407289"/>
                    <a:pt x="1905" y="404495"/>
                  </a:cubicBezTo>
                  <a:cubicBezTo>
                    <a:pt x="762" y="401701"/>
                    <a:pt x="0" y="398653"/>
                    <a:pt x="0" y="395478"/>
                  </a:cubicBezTo>
                </a:path>
              </a:pathLst>
            </a:custGeom>
            <a:solidFill>
              <a:srgbClr val="F2EEEE"/>
            </a:solidFill>
          </p:spPr>
        </p:sp>
      </p:grpSp>
      <p:grpSp>
        <p:nvGrpSpPr>
          <p:cNvPr name="Group 17" id="17"/>
          <p:cNvGrpSpPr>
            <a:grpSpLocks noChangeAspect="true"/>
          </p:cNvGrpSpPr>
          <p:nvPr/>
        </p:nvGrpSpPr>
        <p:grpSpPr>
          <a:xfrm rot="0">
            <a:off x="6437887" y="4049799"/>
            <a:ext cx="637681" cy="637681"/>
            <a:chOff x="0" y="0"/>
            <a:chExt cx="419100" cy="419100"/>
          </a:xfrm>
        </p:grpSpPr>
        <p:sp>
          <p:nvSpPr>
            <p:cNvPr name="Freeform 18" id="18"/>
            <p:cNvSpPr/>
            <p:nvPr/>
          </p:nvSpPr>
          <p:spPr>
            <a:xfrm flipH="false" flipV="false" rot="0">
              <a:off x="0" y="0"/>
              <a:ext cx="418973" cy="418973"/>
            </a:xfrm>
            <a:custGeom>
              <a:avLst/>
              <a:gdLst/>
              <a:ahLst/>
              <a:cxnLst/>
              <a:rect r="r" b="b" t="t" l="l"/>
              <a:pathLst>
                <a:path h="418973" w="418973">
                  <a:moveTo>
                    <a:pt x="0" y="395478"/>
                  </a:moveTo>
                  <a:lnTo>
                    <a:pt x="0" y="23622"/>
                  </a:lnTo>
                  <a:cubicBezTo>
                    <a:pt x="0" y="20447"/>
                    <a:pt x="635" y="17526"/>
                    <a:pt x="1778" y="14605"/>
                  </a:cubicBezTo>
                  <a:cubicBezTo>
                    <a:pt x="2921" y="11684"/>
                    <a:pt x="4699" y="9144"/>
                    <a:pt x="6858" y="6858"/>
                  </a:cubicBezTo>
                  <a:cubicBezTo>
                    <a:pt x="9017" y="4572"/>
                    <a:pt x="11557" y="2921"/>
                    <a:pt x="14478" y="1778"/>
                  </a:cubicBezTo>
                  <a:cubicBezTo>
                    <a:pt x="17399" y="635"/>
                    <a:pt x="20447" y="0"/>
                    <a:pt x="23622" y="0"/>
                  </a:cubicBezTo>
                  <a:lnTo>
                    <a:pt x="395478" y="0"/>
                  </a:lnTo>
                  <a:cubicBezTo>
                    <a:pt x="398653" y="0"/>
                    <a:pt x="401574" y="635"/>
                    <a:pt x="404495" y="1778"/>
                  </a:cubicBezTo>
                  <a:cubicBezTo>
                    <a:pt x="407416" y="2921"/>
                    <a:pt x="409956" y="4699"/>
                    <a:pt x="412115" y="6858"/>
                  </a:cubicBezTo>
                  <a:cubicBezTo>
                    <a:pt x="414274" y="9017"/>
                    <a:pt x="416052" y="11684"/>
                    <a:pt x="417195" y="14478"/>
                  </a:cubicBezTo>
                  <a:cubicBezTo>
                    <a:pt x="418338" y="17272"/>
                    <a:pt x="418973" y="20320"/>
                    <a:pt x="418973" y="23495"/>
                  </a:cubicBezTo>
                  <a:lnTo>
                    <a:pt x="418973" y="395478"/>
                  </a:lnTo>
                  <a:cubicBezTo>
                    <a:pt x="418973" y="398653"/>
                    <a:pt x="418338" y="401574"/>
                    <a:pt x="417195" y="404495"/>
                  </a:cubicBezTo>
                  <a:cubicBezTo>
                    <a:pt x="416052" y="407416"/>
                    <a:pt x="414274" y="409956"/>
                    <a:pt x="412115" y="412115"/>
                  </a:cubicBezTo>
                  <a:cubicBezTo>
                    <a:pt x="409956" y="414274"/>
                    <a:pt x="407416" y="416052"/>
                    <a:pt x="404495" y="417195"/>
                  </a:cubicBezTo>
                  <a:cubicBezTo>
                    <a:pt x="401574" y="418338"/>
                    <a:pt x="398653" y="418973"/>
                    <a:pt x="395478" y="418973"/>
                  </a:cubicBezTo>
                  <a:lnTo>
                    <a:pt x="23622" y="418973"/>
                  </a:lnTo>
                  <a:cubicBezTo>
                    <a:pt x="20447" y="418973"/>
                    <a:pt x="17526" y="418338"/>
                    <a:pt x="14605" y="417195"/>
                  </a:cubicBezTo>
                  <a:cubicBezTo>
                    <a:pt x="11684" y="416052"/>
                    <a:pt x="9144" y="414274"/>
                    <a:pt x="6985" y="412115"/>
                  </a:cubicBezTo>
                  <a:cubicBezTo>
                    <a:pt x="4826" y="409956"/>
                    <a:pt x="3048" y="407289"/>
                    <a:pt x="1905" y="404495"/>
                  </a:cubicBezTo>
                  <a:cubicBezTo>
                    <a:pt x="762" y="401701"/>
                    <a:pt x="0" y="398653"/>
                    <a:pt x="0" y="395478"/>
                  </a:cubicBezTo>
                </a:path>
              </a:pathLst>
            </a:custGeom>
            <a:solidFill>
              <a:srgbClr val="F2EEEE"/>
            </a:solidFill>
          </p:spPr>
        </p:sp>
      </p:grpSp>
      <p:sp>
        <p:nvSpPr>
          <p:cNvPr name="TextBox 19" id="19"/>
          <p:cNvSpPr txBox="true"/>
          <p:nvPr/>
        </p:nvSpPr>
        <p:spPr>
          <a:xfrm rot="0">
            <a:off x="1458264" y="3847466"/>
            <a:ext cx="156406" cy="852246"/>
          </a:xfrm>
          <a:prstGeom prst="rect">
            <a:avLst/>
          </a:prstGeom>
        </p:spPr>
        <p:txBody>
          <a:bodyPr anchor="t" rtlCol="false" tIns="0" lIns="0" bIns="0" rIns="0">
            <a:spAutoFit/>
          </a:bodyPr>
          <a:lstStyle/>
          <a:p>
            <a:pPr algn="l">
              <a:lnSpc>
                <a:spcPts val="7699"/>
              </a:lnSpc>
            </a:pPr>
            <a:r>
              <a:rPr lang="en-US" b="true" sz="3079" spc="2463">
                <a:solidFill>
                  <a:srgbClr val="3D3838"/>
                </a:solidFill>
                <a:latin typeface="Montserrat Bold"/>
                <a:ea typeface="Montserrat Bold"/>
                <a:cs typeface="Montserrat Bold"/>
                <a:sym typeface="Montserrat Bold"/>
              </a:rPr>
              <a:t>1</a:t>
            </a:r>
          </a:p>
        </p:txBody>
      </p:sp>
      <p:sp>
        <p:nvSpPr>
          <p:cNvPr name="TextBox 20" id="20"/>
          <p:cNvSpPr txBox="true"/>
          <p:nvPr/>
        </p:nvSpPr>
        <p:spPr>
          <a:xfrm rot="0">
            <a:off x="6642815" y="3847466"/>
            <a:ext cx="235406" cy="852246"/>
          </a:xfrm>
          <a:prstGeom prst="rect">
            <a:avLst/>
          </a:prstGeom>
        </p:spPr>
        <p:txBody>
          <a:bodyPr anchor="t" rtlCol="false" tIns="0" lIns="0" bIns="0" rIns="0">
            <a:spAutoFit/>
          </a:bodyPr>
          <a:lstStyle/>
          <a:p>
            <a:pPr algn="l">
              <a:lnSpc>
                <a:spcPts val="7699"/>
              </a:lnSpc>
            </a:pPr>
            <a:r>
              <a:rPr lang="en-US" b="true" sz="3079" spc="2463">
                <a:solidFill>
                  <a:srgbClr val="3D3838"/>
                </a:solidFill>
                <a:latin typeface="Montserrat Bold"/>
                <a:ea typeface="Montserrat Bold"/>
                <a:cs typeface="Montserrat Bold"/>
                <a:sym typeface="Montserrat Bold"/>
              </a:rPr>
              <a:t>2</a:t>
            </a:r>
          </a:p>
        </p:txBody>
      </p:sp>
      <p:sp>
        <p:nvSpPr>
          <p:cNvPr name="TextBox 21" id="21"/>
          <p:cNvSpPr txBox="true"/>
          <p:nvPr/>
        </p:nvSpPr>
        <p:spPr>
          <a:xfrm rot="0">
            <a:off x="2142829" y="4054758"/>
            <a:ext cx="4005695" cy="5904847"/>
          </a:xfrm>
          <a:prstGeom prst="rect">
            <a:avLst/>
          </a:prstGeom>
        </p:spPr>
        <p:txBody>
          <a:bodyPr anchor="t" rtlCol="false" tIns="0" lIns="0" bIns="0" rIns="0">
            <a:spAutoFit/>
          </a:bodyPr>
          <a:lstStyle/>
          <a:p>
            <a:pPr algn="l">
              <a:lnSpc>
                <a:spcPts val="3808"/>
              </a:lnSpc>
            </a:pPr>
            <a:r>
              <a:rPr lang="en-US" sz="2570" b="true">
                <a:solidFill>
                  <a:srgbClr val="3D3838"/>
                </a:solidFill>
                <a:latin typeface="Montserrat Bold"/>
                <a:ea typeface="Montserrat Bold"/>
                <a:cs typeface="Montserrat Bold"/>
                <a:sym typeface="Montserrat Bold"/>
              </a:rPr>
              <a:t>Dataset Combination</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M</a:t>
            </a:r>
            <a:r>
              <a:rPr lang="en-US" sz="2258">
                <a:solidFill>
                  <a:srgbClr val="3D3838"/>
                </a:solidFill>
                <a:latin typeface="Source Sans Pro"/>
                <a:ea typeface="Source Sans Pro"/>
                <a:cs typeface="Source Sans Pro"/>
                <a:sym typeface="Source Sans Pro"/>
              </a:rPr>
              <a:t>erged datasets (df_SE1, df_SE2, df_SE3) using vertical concatenation.</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Checked and removed dupl</a:t>
            </a:r>
            <a:r>
              <a:rPr lang="en-US" sz="2258">
                <a:solidFill>
                  <a:srgbClr val="3D3838"/>
                </a:solidFill>
                <a:latin typeface="Source Sans Pro"/>
                <a:ea typeface="Source Sans Pro"/>
                <a:cs typeface="Source Sans Pro"/>
                <a:sym typeface="Source Sans Pro"/>
              </a:rPr>
              <a:t>icates and mis</a:t>
            </a:r>
            <a:r>
              <a:rPr lang="en-US" sz="2258">
                <a:solidFill>
                  <a:srgbClr val="3D3838"/>
                </a:solidFill>
                <a:latin typeface="Source Sans Pro"/>
                <a:ea typeface="Source Sans Pro"/>
                <a:cs typeface="Source Sans Pro"/>
                <a:sym typeface="Source Sans Pro"/>
              </a:rPr>
              <a:t>sing values</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Renamed DemandDateTime to DateTime in the demand dataset.</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Merged combined dataset with demand data on DateTime.</a:t>
            </a:r>
          </a:p>
          <a:p>
            <a:pPr algn="l">
              <a:lnSpc>
                <a:spcPts val="3195"/>
              </a:lnSpc>
            </a:pPr>
          </a:p>
        </p:txBody>
      </p:sp>
      <p:sp>
        <p:nvSpPr>
          <p:cNvPr name="TextBox 22" id="22"/>
          <p:cNvSpPr txBox="true"/>
          <p:nvPr/>
        </p:nvSpPr>
        <p:spPr>
          <a:xfrm rot="0">
            <a:off x="7366090" y="4083333"/>
            <a:ext cx="3958348" cy="3353825"/>
          </a:xfrm>
          <a:prstGeom prst="rect">
            <a:avLst/>
          </a:prstGeom>
        </p:spPr>
        <p:txBody>
          <a:bodyPr anchor="t" rtlCol="false" tIns="0" lIns="0" bIns="0" rIns="0">
            <a:spAutoFit/>
          </a:bodyPr>
          <a:lstStyle/>
          <a:p>
            <a:pPr algn="l">
              <a:lnSpc>
                <a:spcPts val="3594"/>
              </a:lnSpc>
            </a:pPr>
            <a:r>
              <a:rPr lang="en-US" b="true" sz="2567">
                <a:solidFill>
                  <a:srgbClr val="3D3838"/>
                </a:solidFill>
                <a:latin typeface="Montserrat Bold"/>
                <a:ea typeface="Montserrat Bold"/>
                <a:cs typeface="Montserrat Bold"/>
                <a:sym typeface="Montserrat Bold"/>
              </a:rPr>
              <a:t>Data Cleaning</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S</a:t>
            </a:r>
            <a:r>
              <a:rPr lang="en-US" sz="2258">
                <a:solidFill>
                  <a:srgbClr val="3D3838"/>
                </a:solidFill>
                <a:latin typeface="Source Sans Pro"/>
                <a:ea typeface="Source Sans Pro"/>
                <a:cs typeface="Source Sans Pro"/>
                <a:sym typeface="Source Sans Pro"/>
              </a:rPr>
              <a:t>tandardized time intervals.</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Parsed DateTime values with error handling.</a:t>
            </a:r>
          </a:p>
          <a:p>
            <a:pPr algn="l" marL="487580" indent="-243790" lvl="1">
              <a:lnSpc>
                <a:spcPts val="3346"/>
              </a:lnSpc>
              <a:buFont typeface="Arial"/>
              <a:buChar char="•"/>
            </a:pPr>
            <a:r>
              <a:rPr lang="en-US" sz="2258">
                <a:solidFill>
                  <a:srgbClr val="3D3838"/>
                </a:solidFill>
                <a:latin typeface="Source Sans Pro"/>
                <a:ea typeface="Source Sans Pro"/>
                <a:cs typeface="Source Sans Pro"/>
                <a:sym typeface="Source Sans Pro"/>
              </a:rPr>
              <a:t>Dropped rows with invalid or missing DateTime.</a:t>
            </a:r>
          </a:p>
          <a:p>
            <a:pPr algn="l">
              <a:lnSpc>
                <a:spcPts val="3346"/>
              </a:lnSpc>
            </a:pPr>
          </a:p>
          <a:p>
            <a:pPr algn="l">
              <a:lnSpc>
                <a:spcPts val="330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0800000">
            <a:off x="-967537" y="7068037"/>
            <a:ext cx="5764898" cy="5341139"/>
          </a:xfrm>
          <a:custGeom>
            <a:avLst/>
            <a:gdLst/>
            <a:ahLst/>
            <a:cxnLst/>
            <a:rect r="r" b="b" t="t" l="l"/>
            <a:pathLst>
              <a:path h="5341139" w="5764898">
                <a:moveTo>
                  <a:pt x="0" y="0"/>
                </a:moveTo>
                <a:lnTo>
                  <a:pt x="5764899" y="0"/>
                </a:lnTo>
                <a:lnTo>
                  <a:pt x="5764899" y="5341139"/>
                </a:lnTo>
                <a:lnTo>
                  <a:pt x="0" y="5341139"/>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497094" y="480326"/>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75555" y="988729"/>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185884">
            <a:off x="12990060" y="-2047352"/>
            <a:ext cx="5871553" cy="5055357"/>
          </a:xfrm>
          <a:custGeom>
            <a:avLst/>
            <a:gdLst/>
            <a:ahLst/>
            <a:cxnLst/>
            <a:rect r="r" b="b" t="t" l="l"/>
            <a:pathLst>
              <a:path h="5055357" w="5871553">
                <a:moveTo>
                  <a:pt x="0" y="0"/>
                </a:moveTo>
                <a:lnTo>
                  <a:pt x="5871554" y="0"/>
                </a:lnTo>
                <a:lnTo>
                  <a:pt x="5871554" y="5055356"/>
                </a:lnTo>
                <a:lnTo>
                  <a:pt x="0" y="5055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67775" y="2936723"/>
            <a:ext cx="11190954" cy="4131314"/>
          </a:xfrm>
          <a:custGeom>
            <a:avLst/>
            <a:gdLst/>
            <a:ahLst/>
            <a:cxnLst/>
            <a:rect r="r" b="b" t="t" l="l"/>
            <a:pathLst>
              <a:path h="4131314" w="11190954">
                <a:moveTo>
                  <a:pt x="0" y="0"/>
                </a:moveTo>
                <a:lnTo>
                  <a:pt x="11190954" y="0"/>
                </a:lnTo>
                <a:lnTo>
                  <a:pt x="11190954" y="4131314"/>
                </a:lnTo>
                <a:lnTo>
                  <a:pt x="0" y="4131314"/>
                </a:lnTo>
                <a:lnTo>
                  <a:pt x="0" y="0"/>
                </a:lnTo>
                <a:close/>
              </a:path>
            </a:pathLst>
          </a:custGeom>
          <a:blipFill>
            <a:blip r:embed="rId10"/>
            <a:stretch>
              <a:fillRect l="0" t="0" r="0" b="0"/>
            </a:stretch>
          </a:blipFill>
        </p:spPr>
      </p:sp>
      <p:sp>
        <p:nvSpPr>
          <p:cNvPr name="Freeform 10" id="10"/>
          <p:cNvSpPr/>
          <p:nvPr/>
        </p:nvSpPr>
        <p:spPr>
          <a:xfrm flipH="false" flipV="false" rot="0">
            <a:off x="11628792" y="3429374"/>
            <a:ext cx="5465231" cy="5211876"/>
          </a:xfrm>
          <a:custGeom>
            <a:avLst/>
            <a:gdLst/>
            <a:ahLst/>
            <a:cxnLst/>
            <a:rect r="r" b="b" t="t" l="l"/>
            <a:pathLst>
              <a:path h="5211876" w="5465231">
                <a:moveTo>
                  <a:pt x="0" y="0"/>
                </a:moveTo>
                <a:lnTo>
                  <a:pt x="5465231" y="0"/>
                </a:lnTo>
                <a:lnTo>
                  <a:pt x="5465231" y="5211876"/>
                </a:lnTo>
                <a:lnTo>
                  <a:pt x="0" y="5211876"/>
                </a:lnTo>
                <a:lnTo>
                  <a:pt x="0" y="0"/>
                </a:lnTo>
                <a:close/>
              </a:path>
            </a:pathLst>
          </a:custGeom>
          <a:blipFill>
            <a:blip r:embed="rId11"/>
            <a:stretch>
              <a:fillRect l="0" t="0" r="0" b="0"/>
            </a:stretch>
          </a:blipFill>
          <a:ln cap="sq">
            <a:noFill/>
            <a:prstDash val="solid"/>
            <a:miter/>
          </a:ln>
        </p:spPr>
      </p:sp>
      <p:sp>
        <p:nvSpPr>
          <p:cNvPr name="TextBox 11" id="11"/>
          <p:cNvSpPr txBox="true"/>
          <p:nvPr/>
        </p:nvSpPr>
        <p:spPr>
          <a:xfrm rot="0">
            <a:off x="4087747" y="302897"/>
            <a:ext cx="9121906" cy="936625"/>
          </a:xfrm>
          <a:prstGeom prst="rect">
            <a:avLst/>
          </a:prstGeom>
        </p:spPr>
        <p:txBody>
          <a:bodyPr anchor="t" rtlCol="false" tIns="0" lIns="0" bIns="0" rIns="0">
            <a:spAutoFit/>
          </a:bodyPr>
          <a:lstStyle/>
          <a:p>
            <a:pPr algn="ctr">
              <a:lnSpc>
                <a:spcPts val="7699"/>
              </a:lnSpc>
            </a:pPr>
            <a:r>
              <a:rPr lang="en-US" sz="5499" b="true">
                <a:solidFill>
                  <a:srgbClr val="004877"/>
                </a:solidFill>
                <a:latin typeface="Glacial Indifference Bold"/>
                <a:ea typeface="Glacial Indifference Bold"/>
                <a:cs typeface="Glacial Indifference Bold"/>
                <a:sym typeface="Glacial Indifference Bold"/>
              </a:rPr>
              <a:t>Final Merged Dataset</a:t>
            </a:r>
          </a:p>
        </p:txBody>
      </p:sp>
      <p:sp>
        <p:nvSpPr>
          <p:cNvPr name="TextBox 12" id="12"/>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642250" y="8641250"/>
            <a:ext cx="2194713" cy="21947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877"/>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0800000">
            <a:off x="-967537" y="7068037"/>
            <a:ext cx="5764898" cy="5341139"/>
          </a:xfrm>
          <a:custGeom>
            <a:avLst/>
            <a:gdLst/>
            <a:ahLst/>
            <a:cxnLst/>
            <a:rect r="r" b="b" t="t" l="l"/>
            <a:pathLst>
              <a:path h="5341139" w="5764898">
                <a:moveTo>
                  <a:pt x="0" y="0"/>
                </a:moveTo>
                <a:lnTo>
                  <a:pt x="5764899" y="0"/>
                </a:lnTo>
                <a:lnTo>
                  <a:pt x="5764899" y="5341139"/>
                </a:lnTo>
                <a:lnTo>
                  <a:pt x="0" y="5341139"/>
                </a:lnTo>
                <a:lnTo>
                  <a:pt x="0" y="0"/>
                </a:lnTo>
                <a:close/>
              </a:path>
            </a:pathLst>
          </a:custGeom>
          <a:blipFill>
            <a:blip r:embed="rId2">
              <a:alphaModFix amt="7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497094" y="480326"/>
            <a:ext cx="1417818" cy="749671"/>
          </a:xfrm>
          <a:custGeom>
            <a:avLst/>
            <a:gdLst/>
            <a:ahLst/>
            <a:cxnLst/>
            <a:rect r="r" b="b" t="t" l="l"/>
            <a:pathLst>
              <a:path h="749671" w="1417818">
                <a:moveTo>
                  <a:pt x="0" y="0"/>
                </a:moveTo>
                <a:lnTo>
                  <a:pt x="1417818" y="0"/>
                </a:lnTo>
                <a:lnTo>
                  <a:pt x="1417818" y="749672"/>
                </a:lnTo>
                <a:lnTo>
                  <a:pt x="0" y="749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75555" y="988729"/>
            <a:ext cx="1417818" cy="749671"/>
          </a:xfrm>
          <a:custGeom>
            <a:avLst/>
            <a:gdLst/>
            <a:ahLst/>
            <a:cxnLst/>
            <a:rect r="r" b="b" t="t" l="l"/>
            <a:pathLst>
              <a:path h="749671" w="1417818">
                <a:moveTo>
                  <a:pt x="0" y="0"/>
                </a:moveTo>
                <a:lnTo>
                  <a:pt x="1417818" y="0"/>
                </a:lnTo>
                <a:lnTo>
                  <a:pt x="1417818" y="749671"/>
                </a:lnTo>
                <a:lnTo>
                  <a:pt x="0" y="7496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185884">
            <a:off x="12990060" y="-2047352"/>
            <a:ext cx="5871553" cy="5055357"/>
          </a:xfrm>
          <a:custGeom>
            <a:avLst/>
            <a:gdLst/>
            <a:ahLst/>
            <a:cxnLst/>
            <a:rect r="r" b="b" t="t" l="l"/>
            <a:pathLst>
              <a:path h="5055357" w="5871553">
                <a:moveTo>
                  <a:pt x="0" y="0"/>
                </a:moveTo>
                <a:lnTo>
                  <a:pt x="5871554" y="0"/>
                </a:lnTo>
                <a:lnTo>
                  <a:pt x="5871554" y="5055356"/>
                </a:lnTo>
                <a:lnTo>
                  <a:pt x="0" y="5055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336245" y="2205824"/>
            <a:ext cx="7148680" cy="5736140"/>
          </a:xfrm>
          <a:custGeom>
            <a:avLst/>
            <a:gdLst/>
            <a:ahLst/>
            <a:cxnLst/>
            <a:rect r="r" b="b" t="t" l="l"/>
            <a:pathLst>
              <a:path h="5736140" w="7148680">
                <a:moveTo>
                  <a:pt x="0" y="0"/>
                </a:moveTo>
                <a:lnTo>
                  <a:pt x="7148680" y="0"/>
                </a:lnTo>
                <a:lnTo>
                  <a:pt x="7148680" y="5736140"/>
                </a:lnTo>
                <a:lnTo>
                  <a:pt x="0" y="5736140"/>
                </a:lnTo>
                <a:lnTo>
                  <a:pt x="0" y="0"/>
                </a:lnTo>
                <a:close/>
              </a:path>
            </a:pathLst>
          </a:custGeom>
          <a:blipFill>
            <a:blip r:embed="rId10"/>
            <a:stretch>
              <a:fillRect l="0" t="0" r="0" b="0"/>
            </a:stretch>
          </a:blipFill>
        </p:spPr>
      </p:sp>
      <p:sp>
        <p:nvSpPr>
          <p:cNvPr name="Freeform 10" id="10"/>
          <p:cNvSpPr/>
          <p:nvPr/>
        </p:nvSpPr>
        <p:spPr>
          <a:xfrm flipH="false" flipV="false" rot="0">
            <a:off x="10898098" y="3068439"/>
            <a:ext cx="3782732" cy="6859050"/>
          </a:xfrm>
          <a:custGeom>
            <a:avLst/>
            <a:gdLst/>
            <a:ahLst/>
            <a:cxnLst/>
            <a:rect r="r" b="b" t="t" l="l"/>
            <a:pathLst>
              <a:path h="6859050" w="3782732">
                <a:moveTo>
                  <a:pt x="0" y="0"/>
                </a:moveTo>
                <a:lnTo>
                  <a:pt x="3782732" y="0"/>
                </a:lnTo>
                <a:lnTo>
                  <a:pt x="3782732" y="6859050"/>
                </a:lnTo>
                <a:lnTo>
                  <a:pt x="0" y="6859050"/>
                </a:lnTo>
                <a:lnTo>
                  <a:pt x="0" y="0"/>
                </a:lnTo>
                <a:close/>
              </a:path>
            </a:pathLst>
          </a:custGeom>
          <a:blipFill>
            <a:blip r:embed="rId11"/>
            <a:stretch>
              <a:fillRect l="0" t="0" r="0" b="0"/>
            </a:stretch>
          </a:blipFill>
          <a:ln cap="sq">
            <a:noFill/>
            <a:prstDash val="solid"/>
            <a:miter/>
          </a:ln>
        </p:spPr>
      </p:sp>
      <p:sp>
        <p:nvSpPr>
          <p:cNvPr name="TextBox 11" id="11"/>
          <p:cNvSpPr txBox="true"/>
          <p:nvPr/>
        </p:nvSpPr>
        <p:spPr>
          <a:xfrm rot="0">
            <a:off x="4087747" y="59523"/>
            <a:ext cx="9121906" cy="1908175"/>
          </a:xfrm>
          <a:prstGeom prst="rect">
            <a:avLst/>
          </a:prstGeom>
        </p:spPr>
        <p:txBody>
          <a:bodyPr anchor="t" rtlCol="false" tIns="0" lIns="0" bIns="0" rIns="0">
            <a:spAutoFit/>
          </a:bodyPr>
          <a:lstStyle/>
          <a:p>
            <a:pPr algn="ctr">
              <a:lnSpc>
                <a:spcPts val="7699"/>
              </a:lnSpc>
            </a:pPr>
            <a:r>
              <a:rPr lang="en-US" sz="5499" b="true">
                <a:solidFill>
                  <a:srgbClr val="004877"/>
                </a:solidFill>
                <a:latin typeface="Glacial Indifference Bold"/>
                <a:ea typeface="Glacial Indifference Bold"/>
                <a:cs typeface="Glacial Indifference Bold"/>
                <a:sym typeface="Glacial Indifference Bold"/>
              </a:rPr>
              <a:t>Data After Feature Engineering</a:t>
            </a:r>
          </a:p>
        </p:txBody>
      </p:sp>
      <p:sp>
        <p:nvSpPr>
          <p:cNvPr name="TextBox 12" id="12"/>
          <p:cNvSpPr txBox="true"/>
          <p:nvPr/>
        </p:nvSpPr>
        <p:spPr>
          <a:xfrm rot="0">
            <a:off x="16788698" y="8885476"/>
            <a:ext cx="1499302" cy="1137285"/>
          </a:xfrm>
          <a:prstGeom prst="rect">
            <a:avLst/>
          </a:prstGeom>
        </p:spPr>
        <p:txBody>
          <a:bodyPr anchor="t" rtlCol="false" tIns="0" lIns="0" bIns="0" rIns="0">
            <a:spAutoFit/>
          </a:bodyPr>
          <a:lstStyle/>
          <a:p>
            <a:pPr algn="ctr">
              <a:lnSpc>
                <a:spcPts val="9240"/>
              </a:lnSpc>
            </a:pPr>
            <a:r>
              <a:rPr lang="en-US" sz="6600" b="true">
                <a:solidFill>
                  <a:srgbClr val="FFFFFF"/>
                </a:solidFill>
                <a:latin typeface="Glacial Indifference Bold"/>
                <a:ea typeface="Glacial Indifference Bold"/>
                <a:cs typeface="Glacial Indifference Bold"/>
                <a:sym typeface="Glacial Indifference Bold"/>
              </a:rPr>
              <a:t>07</a:t>
            </a:r>
          </a:p>
        </p:txBody>
      </p:sp>
      <p:sp>
        <p:nvSpPr>
          <p:cNvPr name="Freeform 13" id="13"/>
          <p:cNvSpPr/>
          <p:nvPr/>
        </p:nvSpPr>
        <p:spPr>
          <a:xfrm flipH="false" flipV="false" rot="0">
            <a:off x="9504647" y="5460051"/>
            <a:ext cx="1469651" cy="1047126"/>
          </a:xfrm>
          <a:custGeom>
            <a:avLst/>
            <a:gdLst/>
            <a:ahLst/>
            <a:cxnLst/>
            <a:rect r="r" b="b" t="t" l="l"/>
            <a:pathLst>
              <a:path h="1047126" w="1469651">
                <a:moveTo>
                  <a:pt x="0" y="0"/>
                </a:moveTo>
                <a:lnTo>
                  <a:pt x="1469651" y="0"/>
                </a:lnTo>
                <a:lnTo>
                  <a:pt x="1469651" y="1047126"/>
                </a:lnTo>
                <a:lnTo>
                  <a:pt x="0" y="1047126"/>
                </a:lnTo>
                <a:lnTo>
                  <a:pt x="0" y="0"/>
                </a:lnTo>
                <a:close/>
              </a:path>
            </a:pathLst>
          </a:custGeom>
          <a:blipFill>
            <a:blip r:embed="rId12">
              <a:alphaModFix amt="62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DAGZL_IYHOY</dc:identifier>
  <dcterms:modified xsi:type="dcterms:W3CDTF">2011-08-01T06:04:30Z</dcterms:modified>
  <cp:revision>1</cp:revision>
  <dc:title>White Blue Illustrative Top 10 Financial Mistakes to Avoid Presentation </dc:title>
</cp:coreProperties>
</file>